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495" r:id="rId3"/>
    <p:sldId id="496" r:id="rId5"/>
    <p:sldId id="498" r:id="rId6"/>
    <p:sldId id="320" r:id="rId7"/>
    <p:sldId id="568" r:id="rId8"/>
    <p:sldId id="499" r:id="rId9"/>
    <p:sldId id="267" r:id="rId10"/>
    <p:sldId id="545" r:id="rId11"/>
    <p:sldId id="546" r:id="rId12"/>
    <p:sldId id="547" r:id="rId13"/>
    <p:sldId id="548" r:id="rId14"/>
    <p:sldId id="549" r:id="rId15"/>
    <p:sldId id="500" r:id="rId16"/>
    <p:sldId id="550" r:id="rId17"/>
    <p:sldId id="551" r:id="rId18"/>
    <p:sldId id="552" r:id="rId19"/>
    <p:sldId id="553" r:id="rId20"/>
    <p:sldId id="554" r:id="rId21"/>
    <p:sldId id="555" r:id="rId22"/>
    <p:sldId id="556" r:id="rId23"/>
    <p:sldId id="557" r:id="rId24"/>
    <p:sldId id="558" r:id="rId25"/>
    <p:sldId id="560" r:id="rId26"/>
    <p:sldId id="561" r:id="rId27"/>
    <p:sldId id="562" r:id="rId28"/>
    <p:sldId id="563" r:id="rId29"/>
    <p:sldId id="564" r:id="rId30"/>
    <p:sldId id="565" r:id="rId31"/>
    <p:sldId id="566" r:id="rId32"/>
    <p:sldId id="567" r:id="rId33"/>
    <p:sldId id="501" r:id="rId34"/>
    <p:sldId id="409" r:id="rId35"/>
    <p:sldId id="569" r:id="rId36"/>
    <p:sldId id="571" r:id="rId37"/>
    <p:sldId id="574" r:id="rId38"/>
    <p:sldId id="502" r:id="rId39"/>
  </p:sldIdLst>
  <p:sldSz cx="12192000" cy="6858000"/>
  <p:notesSz cx="6858000" cy="9144000"/>
  <p:custDataLst>
    <p:tags r:id="rId4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584"/>
    <a:srgbClr val="57A2F3"/>
    <a:srgbClr val="FFFFFF"/>
    <a:srgbClr val="0160DE"/>
    <a:srgbClr val="8C1A00"/>
    <a:srgbClr val="D7A102"/>
    <a:srgbClr val="ECC009"/>
    <a:srgbClr val="3A412F"/>
    <a:srgbClr val="000000"/>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6675" autoAdjust="0"/>
  </p:normalViewPr>
  <p:slideViewPr>
    <p:cSldViewPr snapToGrid="0">
      <p:cViewPr>
        <p:scale>
          <a:sx n="66" d="100"/>
          <a:sy n="66" d="100"/>
        </p:scale>
        <p:origin x="672" y="34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3" Type="http://schemas.openxmlformats.org/officeDocument/2006/relationships/tags" Target="tags/tag5.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E1A13A-D60A-422D-BAA6-E4E7ADFA2A21}"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E886AE-BC43-4E5F-A7F0-F0898215431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DD763D-9BC5-4E2A-A15B-DF11F44058BA}"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28325A8-2974-4024-A2C8-9F6A36243F9E}"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DD763D-9BC5-4E2A-A15B-DF11F44058BA}"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DD763D-9BC5-4E2A-A15B-DF11F44058BA}"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DD763D-9BC5-4E2A-A15B-DF11F44058BA}"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85B925-22C6-43BA-9A74-53F784B92F6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85B925-22C6-43BA-9A74-53F784B92F6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DD763D-9BC5-4E2A-A15B-DF11F44058BA}"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DD763D-9BC5-4E2A-A15B-DF11F44058BA}"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1DD763D-9BC5-4E2A-A15B-DF11F44058BA}"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BC58E1B-5923-4CAF-B9CC-D14A574623C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EE746A1-6C2B-4A0A-9B52-5B2A1AF6763A}"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32759" y="158091"/>
            <a:ext cx="10515600" cy="1325563"/>
          </a:xfrm>
          <a:prstGeom prst="rect">
            <a:avLst/>
          </a:prstGeom>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1825625"/>
            <a:ext cx="10515600" cy="4351338"/>
          </a:xfrm>
          <a:prstGeom prst="rect">
            <a:avLst/>
          </a:prstGeo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BC58E1B-5923-4CAF-B9CC-D14A574623C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EE746A1-6C2B-4A0A-9B52-5B2A1AF6763A}"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a:prstGeom prst="rect">
            <a:avLst/>
          </a:prstGeo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BC58E1B-5923-4CAF-B9CC-D14A574623C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EE746A1-6C2B-4A0A-9B52-5B2A1AF6763A}"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合理交通结构">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Click="0" advTm="3000">
        <p:wipe/>
      </p:transition>
    </mc:Choice>
    <mc:Fallback>
      <p:transition spd="slow" advClick="0" advTm="3000">
        <p:wip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内页-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advClick="0" advTm="5000">
        <p14:prism isInverted="1"/>
      </p:transition>
    </mc:Choice>
    <mc:Fallback>
      <p:transition spd="slow" advClick="0" advTm="5000">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千图网海量PPT模板www.58pic.com">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B1183BBA-78B2-4CD0-975B-1DA85D06A14E}"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ED09BBF-528F-4082-92DD-9E4D521DC598}"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32759" y="158091"/>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838200" y="1825625"/>
            <a:ext cx="10515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BBC58E1B-5923-4CAF-B9CC-D14A574623C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EE746A1-6C2B-4A0A-9B52-5B2A1AF6763A}"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BBC58E1B-5923-4CAF-B9CC-D14A574623C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EE746A1-6C2B-4A0A-9B52-5B2A1AF6763A}" type="slidenum">
              <a:rPr lang="zh-CN" altLang="en-US" smtClean="0"/>
            </a:fld>
            <a:endParaRPr lang="zh-CN" altLang="en-US"/>
          </a:p>
        </p:txBody>
      </p:sp>
      <p:sp>
        <p:nvSpPr>
          <p:cNvPr id="7" name="文本框 6"/>
          <p:cNvSpPr txBox="1"/>
          <p:nvPr userDrawn="1"/>
        </p:nvSpPr>
        <p:spPr>
          <a:xfrm>
            <a:off x="2169160" y="561975"/>
            <a:ext cx="309880" cy="368300"/>
          </a:xfrm>
          <a:prstGeom prst="rect">
            <a:avLst/>
          </a:prstGeom>
          <a:noFill/>
        </p:spPr>
        <p:txBody>
          <a:bodyPr wrap="none" rtlCol="0">
            <a:spAutoFit/>
          </a:bodyPr>
          <a:p>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32759" y="158091"/>
            <a:ext cx="10515600" cy="1325563"/>
          </a:xfrm>
          <a:prstGeom prst="rect">
            <a:avLst/>
          </a:prstGeom>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BBC58E1B-5923-4CAF-B9CC-D14A574623C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EE746A1-6C2B-4A0A-9B52-5B2A1AF6763A}"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a:prstGeom prst="rect">
            <a:avLst/>
          </a:prstGeo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BBC58E1B-5923-4CAF-B9CC-D14A574623C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EE746A1-6C2B-4A0A-9B52-5B2A1AF6763A}"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32759" y="158091"/>
            <a:ext cx="10515600" cy="1325563"/>
          </a:xfrm>
          <a:prstGeom prst="rect">
            <a:avLst/>
          </a:prstGeom>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BC58E1B-5923-4CAF-B9CC-D14A574623C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EE746A1-6C2B-4A0A-9B52-5B2A1AF6763A}"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BC58E1B-5923-4CAF-B9CC-D14A574623C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EE746A1-6C2B-4A0A-9B52-5B2A1AF6763A}"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BBC58E1B-5923-4CAF-B9CC-D14A574623C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EE746A1-6C2B-4A0A-9B52-5B2A1AF6763A}"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BBC58E1B-5923-4CAF-B9CC-D14A574623C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EE746A1-6C2B-4A0A-9B52-5B2A1AF6763A}"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1.jpeg"/><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矩形 9"/>
          <p:cNvSpPr/>
          <p:nvPr userDrawn="1"/>
        </p:nvSpPr>
        <p:spPr>
          <a:xfrm>
            <a:off x="227468" y="342027"/>
            <a:ext cx="704186" cy="6153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40080" indent="-182880" algn="l" rtl="0" fontAlgn="base">
              <a:spcBef>
                <a:spcPct val="0"/>
              </a:spcBef>
              <a:spcAft>
                <a:spcPct val="0"/>
              </a:spcAft>
              <a:defRPr kern="1200">
                <a:solidFill>
                  <a:schemeClr val="lt1"/>
                </a:solidFill>
                <a:latin typeface="+mn-lt"/>
                <a:ea typeface="+mn-ea"/>
                <a:cs typeface="+mn-cs"/>
              </a:defRPr>
            </a:lvl2pPr>
            <a:lvl3pPr marL="1282700" indent="-368300" algn="l" rtl="0" fontAlgn="base">
              <a:spcBef>
                <a:spcPct val="0"/>
              </a:spcBef>
              <a:spcAft>
                <a:spcPct val="0"/>
              </a:spcAft>
              <a:defRPr kern="1200">
                <a:solidFill>
                  <a:schemeClr val="lt1"/>
                </a:solidFill>
                <a:latin typeface="+mn-lt"/>
                <a:ea typeface="+mn-ea"/>
                <a:cs typeface="+mn-cs"/>
              </a:defRPr>
            </a:lvl3pPr>
            <a:lvl4pPr marL="1925955" indent="-554355" algn="l" rtl="0" fontAlgn="base">
              <a:spcBef>
                <a:spcPct val="0"/>
              </a:spcBef>
              <a:spcAft>
                <a:spcPct val="0"/>
              </a:spcAft>
              <a:defRPr kern="1200">
                <a:solidFill>
                  <a:schemeClr val="lt1"/>
                </a:solidFill>
                <a:latin typeface="+mn-lt"/>
                <a:ea typeface="+mn-ea"/>
                <a:cs typeface="+mn-cs"/>
              </a:defRPr>
            </a:lvl4pPr>
            <a:lvl5pPr marL="2568575" indent="-739775"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solidFill>
                <a:schemeClr val="tx1">
                  <a:lumMod val="85000"/>
                  <a:lumOff val="15000"/>
                </a:schemeClr>
              </a:solidFill>
            </a:endParaRP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C58E1B-5923-4CAF-B9CC-D14A574623C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E746A1-6C2B-4A0A-9B52-5B2A1AF6763A}" type="slidenum">
              <a:rPr lang="zh-CN" altLang="en-US" smtClean="0"/>
            </a:fld>
            <a:endParaRPr lang="zh-CN" altLang="en-US"/>
          </a:p>
        </p:txBody>
      </p:sp>
      <p:sp>
        <p:nvSpPr>
          <p:cNvPr id="7" name="矩形 6"/>
          <p:cNvSpPr/>
          <p:nvPr userDrawn="1"/>
        </p:nvSpPr>
        <p:spPr>
          <a:xfrm>
            <a:off x="213064" y="169480"/>
            <a:ext cx="11762913" cy="6586426"/>
          </a:xfrm>
          <a:prstGeom prst="rect">
            <a:avLst/>
          </a:prstGeom>
          <a:noFill/>
          <a:ln w="5715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p>
        </p:txBody>
      </p:sp>
      <p:pic>
        <p:nvPicPr>
          <p:cNvPr id="12" name="图片 11"/>
          <p:cNvPicPr>
            <a:picLocks noChangeAspect="1"/>
          </p:cNvPicPr>
          <p:nvPr userDrawn="1"/>
        </p:nvPicPr>
        <p:blipFill rotWithShape="1">
          <a:blip r:embed="rId16">
            <a:extLst>
              <a:ext uri="{28A0092B-C50C-407E-A947-70E740481C1C}">
                <a14:useLocalDpi xmlns:a14="http://schemas.microsoft.com/office/drawing/2010/main" val="0"/>
              </a:ext>
            </a:extLst>
          </a:blip>
          <a:srcRect l="64654" t="2901" b="93703"/>
          <a:stretch>
            <a:fillRect/>
          </a:stretch>
        </p:blipFill>
        <p:spPr>
          <a:xfrm rot="5400000" flipV="1">
            <a:off x="10381898" y="5318187"/>
            <a:ext cx="2424020" cy="414067"/>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6.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0.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5.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6.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9.png"/><Relationship Id="rId1" Type="http://schemas.openxmlformats.org/officeDocument/2006/relationships/image" Target="../media/image28.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0.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2.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7.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flipV="1">
            <a:off x="2667000" y="-2667000"/>
            <a:ext cx="6858000" cy="12192000"/>
          </a:xfrm>
          <a:prstGeom prst="rect">
            <a:avLst/>
          </a:prstGeom>
        </p:spPr>
      </p:pic>
      <p:sp>
        <p:nvSpPr>
          <p:cNvPr id="3" name="矩形 2"/>
          <p:cNvSpPr/>
          <p:nvPr/>
        </p:nvSpPr>
        <p:spPr>
          <a:xfrm>
            <a:off x="3916680" y="4028440"/>
            <a:ext cx="3818890" cy="6210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3" name="矩形 12"/>
          <p:cNvSpPr/>
          <p:nvPr/>
        </p:nvSpPr>
        <p:spPr>
          <a:xfrm>
            <a:off x="942340" y="4025900"/>
            <a:ext cx="2887980" cy="621030"/>
          </a:xfrm>
          <a:prstGeom prst="rect">
            <a:avLst/>
          </a:prstGeom>
          <a:solidFill>
            <a:srgbClr val="57A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9" name="矩形 8"/>
          <p:cNvSpPr/>
          <p:nvPr/>
        </p:nvSpPr>
        <p:spPr>
          <a:xfrm>
            <a:off x="213064" y="169480"/>
            <a:ext cx="11762913" cy="6586426"/>
          </a:xfrm>
          <a:prstGeom prst="rect">
            <a:avLst/>
          </a:prstGeom>
          <a:noFill/>
          <a:ln w="254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cxnSp>
        <p:nvCxnSpPr>
          <p:cNvPr id="10" name="直接连接符 7"/>
          <p:cNvCxnSpPr>
            <a:cxnSpLocks noChangeShapeType="1"/>
          </p:cNvCxnSpPr>
          <p:nvPr/>
        </p:nvCxnSpPr>
        <p:spPr bwMode="auto">
          <a:xfrm flipH="1">
            <a:off x="1297834" y="4834965"/>
            <a:ext cx="5951119" cy="0"/>
          </a:xfrm>
          <a:prstGeom prst="line">
            <a:avLst/>
          </a:prstGeom>
          <a:noFill/>
          <a:ln w="9525">
            <a:solidFill>
              <a:schemeClr val="bg1">
                <a:lumMod val="65000"/>
              </a:schemeClr>
            </a:solidFill>
            <a:round/>
          </a:ln>
          <a:extLst>
            <a:ext uri="{909E8E84-426E-40DD-AFC4-6F175D3DCCD1}">
              <a14:hiddenFill xmlns:a14="http://schemas.microsoft.com/office/drawing/2010/main">
                <a:noFill/>
              </a14:hiddenFill>
            </a:ext>
          </a:extLst>
        </p:spPr>
      </p:cxnSp>
      <p:sp>
        <p:nvSpPr>
          <p:cNvPr id="12" name="Text Placeholder 4"/>
          <p:cNvSpPr txBox="1"/>
          <p:nvPr/>
        </p:nvSpPr>
        <p:spPr>
          <a:xfrm>
            <a:off x="1046693" y="4069963"/>
            <a:ext cx="6696574" cy="765285"/>
          </a:xfrm>
          <a:prstGeom prst="rect">
            <a:avLst/>
          </a:prstGeom>
          <a:noFill/>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1201420">
              <a:lnSpc>
                <a:spcPct val="114000"/>
              </a:lnSpc>
              <a:spcBef>
                <a:spcPts val="1315"/>
              </a:spcBef>
              <a:buNone/>
              <a:defRPr/>
            </a:pPr>
            <a:r>
              <a:rPr lang="id-ID" sz="2400" spc="394" dirty="0">
                <a:solidFill>
                  <a:schemeClr val="tx1">
                    <a:lumMod val="95000"/>
                    <a:lumOff val="5000"/>
                  </a:schemeClr>
                </a:solidFill>
                <a:latin typeface="字魂58号-创中黑" panose="00000500000000000000" pitchFamily="2" charset="-122"/>
                <a:ea typeface="字魂58号-创中黑" panose="00000500000000000000" pitchFamily="2" charset="-122"/>
                <a:cs typeface="Calibri" panose="020F0502020204030204"/>
                <a:sym typeface="字魂58号-创中黑" panose="00000500000000000000" pitchFamily="2" charset="-122"/>
              </a:rPr>
              <a:t>基于清晰度的多聚焦图像融合算法的实现</a:t>
            </a:r>
            <a:endParaRPr lang="id-ID" sz="2400" spc="394" dirty="0">
              <a:solidFill>
                <a:schemeClr val="tx1">
                  <a:lumMod val="95000"/>
                  <a:lumOff val="5000"/>
                </a:schemeClr>
              </a:solidFill>
              <a:latin typeface="字魂58号-创中黑" panose="00000500000000000000" pitchFamily="2" charset="-122"/>
              <a:ea typeface="字魂58号-创中黑" panose="00000500000000000000" pitchFamily="2" charset="-122"/>
              <a:cs typeface="Calibri" panose="020F0502020204030204"/>
              <a:sym typeface="字魂58号-创中黑" panose="00000500000000000000" pitchFamily="2" charset="-122"/>
            </a:endParaRPr>
          </a:p>
        </p:txBody>
      </p:sp>
      <p:sp>
        <p:nvSpPr>
          <p:cNvPr id="16" name="文本框 15"/>
          <p:cNvSpPr txBox="1"/>
          <p:nvPr/>
        </p:nvSpPr>
        <p:spPr>
          <a:xfrm>
            <a:off x="737330" y="2643927"/>
            <a:ext cx="6897454" cy="1198880"/>
          </a:xfrm>
          <a:prstGeom prst="rect">
            <a:avLst/>
          </a:prstGeom>
          <a:noFill/>
        </p:spPr>
        <p:txBody>
          <a:bodyPr wrap="square" rtlCol="0">
            <a:spAutoFit/>
          </a:bodyPr>
          <a:lstStyle/>
          <a:p>
            <a:r>
              <a:rPr lang="en-US" altLang="zh-CN" sz="7200" b="1" dirty="0">
                <a:solidFill>
                  <a:schemeClr val="tx1">
                    <a:lumMod val="85000"/>
                    <a:lumOff val="1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WELCOME</a:t>
            </a:r>
            <a:endParaRPr lang="en-US" altLang="zh-CN" sz="7200" b="1" dirty="0">
              <a:solidFill>
                <a:schemeClr val="tx1">
                  <a:lumMod val="85000"/>
                  <a:lumOff val="1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7" name="圆角矩形 11"/>
          <p:cNvSpPr/>
          <p:nvPr/>
        </p:nvSpPr>
        <p:spPr>
          <a:xfrm>
            <a:off x="1046570" y="5541809"/>
            <a:ext cx="2182652" cy="286050"/>
          </a:xfrm>
          <a:prstGeom prst="roundRect">
            <a:avLst/>
          </a:prstGeom>
          <a:solidFill>
            <a:schemeClr val="tx1">
              <a:lumMod val="85000"/>
              <a:lumOff val="1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19897" tIns="59948" rIns="119897" bIns="59948" rtlCol="0" anchor="ctr"/>
          <a:lstStyle/>
          <a:p>
            <a:pPr algn="ctr" defTabSz="1198880"/>
            <a:r>
              <a:rPr lang="zh-CN" altLang="en-US" sz="1315" dirty="0">
                <a:solidFill>
                  <a:schemeClr val="bg1"/>
                </a:solidFill>
                <a:latin typeface="字魂58号-创中黑" panose="00000500000000000000" pitchFamily="2" charset="-122"/>
                <a:ea typeface="字魂58号-创中黑" panose="00000500000000000000" pitchFamily="2" charset="-122"/>
                <a:sym typeface="字魂58号-创中黑" panose="00000500000000000000" pitchFamily="2" charset="-122"/>
              </a:rPr>
              <a:t>答辩人：刘继佳</a:t>
            </a:r>
            <a:endParaRPr lang="zh-CN" altLang="en-US" sz="1315" dirty="0">
              <a:solidFill>
                <a:schemeClr val="bg1"/>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8" name="圆角矩形 11"/>
          <p:cNvSpPr/>
          <p:nvPr/>
        </p:nvSpPr>
        <p:spPr>
          <a:xfrm>
            <a:off x="3229222" y="5541809"/>
            <a:ext cx="1786218" cy="286050"/>
          </a:xfrm>
          <a:prstGeom prst="roundRect">
            <a:avLst/>
          </a:prstGeom>
          <a:solidFill>
            <a:srgbClr val="57A2F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19897" tIns="59948" rIns="119897" bIns="59948" rtlCol="0" anchor="ctr"/>
          <a:lstStyle/>
          <a:p>
            <a:pPr algn="ctr" defTabSz="1198880"/>
            <a:r>
              <a:rPr lang="en-US" altLang="zh-CN" sz="1315" dirty="0">
                <a:solidFill>
                  <a:schemeClr val="bg1"/>
                </a:solidFill>
                <a:latin typeface="字魂58号-创中黑" panose="00000500000000000000" pitchFamily="2" charset="-122"/>
                <a:ea typeface="字魂58号-创中黑" panose="00000500000000000000" pitchFamily="2" charset="-122"/>
                <a:sym typeface="字魂58号-创中黑" panose="00000500000000000000" pitchFamily="2" charset="-122"/>
              </a:rPr>
              <a:t>21</a:t>
            </a:r>
            <a:r>
              <a:rPr lang="zh-CN" altLang="en-US" sz="1315" dirty="0">
                <a:solidFill>
                  <a:schemeClr val="bg1"/>
                </a:solidFill>
                <a:latin typeface="字魂58号-创中黑" panose="00000500000000000000" pitchFamily="2" charset="-122"/>
                <a:ea typeface="字魂58号-创中黑" panose="00000500000000000000" pitchFamily="2" charset="-122"/>
                <a:sym typeface="字魂58号-创中黑" panose="00000500000000000000" pitchFamily="2" charset="-122"/>
              </a:rPr>
              <a:t>级网络空间安全</a:t>
            </a:r>
            <a:endParaRPr lang="zh-CN" altLang="en-US" sz="1315" dirty="0">
              <a:solidFill>
                <a:schemeClr val="bg1"/>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 name="文本框 1"/>
          <p:cNvSpPr txBox="1"/>
          <p:nvPr/>
        </p:nvSpPr>
        <p:spPr>
          <a:xfrm>
            <a:off x="942340" y="4911725"/>
            <a:ext cx="7465695" cy="368300"/>
          </a:xfrm>
          <a:prstGeom prst="rect">
            <a:avLst/>
          </a:prstGeom>
          <a:noFill/>
        </p:spPr>
        <p:txBody>
          <a:bodyPr wrap="square" rtlCol="0">
            <a:spAutoFit/>
          </a:bodyPr>
          <a:p>
            <a:r>
              <a:rPr lang="zh-CN" altLang="en-US"/>
              <a:t>Realization of multi-focus image fusion algorithm based on sharpness</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2000">
        <p14:gallery dir="l"/>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5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6" presetClass="entr" presetSubtype="37" fill="hold" grpId="0" nodeType="after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arn(outVertical)">
                                      <p:cBhvr>
                                        <p:cTn id="13" dur="500"/>
                                        <p:tgtEl>
                                          <p:spTgt spid="17"/>
                                        </p:tgtEl>
                                      </p:cBhvr>
                                    </p:animEffect>
                                  </p:childTnLst>
                                </p:cTn>
                              </p:par>
                            </p:childTnLst>
                          </p:cTn>
                        </p:par>
                        <p:par>
                          <p:cTn id="14" fill="hold">
                            <p:stCondLst>
                              <p:cond delay="1500"/>
                            </p:stCondLst>
                            <p:childTnLst>
                              <p:par>
                                <p:cTn id="15" presetID="16" presetClass="entr" presetSubtype="37" fill="hold" grpId="0" nodeType="after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barn(outVertical)">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animBg="1"/>
      <p:bldP spid="1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375734" y="431141"/>
            <a:ext cx="10515600" cy="1325563"/>
          </a:xfrm>
        </p:spPr>
        <p:txBody>
          <a:bodyPr/>
          <a:p>
            <a:r>
              <a:rPr lang="zh-CN" altLang="en-US" b="1" smtClean="0">
                <a:sym typeface="+mn-ea"/>
              </a:rPr>
              <a:t>基于清晰度的融合</a:t>
            </a:r>
            <a:r>
              <a:rPr lang="en-US" altLang="zh-CN" b="1" smtClean="0">
                <a:sym typeface="Symbol" panose="05050102010706020507" pitchFamily="18" charset="2"/>
              </a:rPr>
              <a:t>—</a:t>
            </a:r>
            <a:r>
              <a:rPr lang="zh-CN" altLang="en-US" b="1" smtClean="0">
                <a:sym typeface="Symbol" panose="05050102010706020507" pitchFamily="18" charset="2"/>
              </a:rPr>
              <a:t>效果</a:t>
            </a:r>
            <a:r>
              <a:rPr lang="en-US" altLang="zh-CN" b="1" smtClean="0">
                <a:sym typeface="Symbol" panose="05050102010706020507" pitchFamily="18" charset="2"/>
              </a:rPr>
              <a:t>(3)</a:t>
            </a:r>
            <a:br>
              <a:rPr lang="zh-CN" altLang="en-US" smtClean="0"/>
            </a:br>
            <a:endParaRPr lang="zh-CN" altLang="en-US"/>
          </a:p>
        </p:txBody>
      </p:sp>
      <p:pic>
        <p:nvPicPr>
          <p:cNvPr id="27" name="图片 27" descr="Block_1"/>
          <p:cNvPicPr>
            <a:picLocks noChangeAspect="1"/>
          </p:cNvPicPr>
          <p:nvPr/>
        </p:nvPicPr>
        <p:blipFill>
          <a:blip r:embed="rId1"/>
          <a:stretch>
            <a:fillRect/>
          </a:stretch>
        </p:blipFill>
        <p:spPr>
          <a:xfrm>
            <a:off x="1477010" y="1660525"/>
            <a:ext cx="2228850" cy="2228850"/>
          </a:xfrm>
          <a:prstGeom prst="rect">
            <a:avLst/>
          </a:prstGeom>
        </p:spPr>
      </p:pic>
      <p:pic>
        <p:nvPicPr>
          <p:cNvPr id="28" name="图片 28" descr="Block_2"/>
          <p:cNvPicPr>
            <a:picLocks noChangeAspect="1"/>
          </p:cNvPicPr>
          <p:nvPr/>
        </p:nvPicPr>
        <p:blipFill>
          <a:blip r:embed="rId2"/>
          <a:stretch>
            <a:fillRect/>
          </a:stretch>
        </p:blipFill>
        <p:spPr>
          <a:xfrm>
            <a:off x="1475740" y="4101465"/>
            <a:ext cx="2230120" cy="2230120"/>
          </a:xfrm>
          <a:prstGeom prst="rect">
            <a:avLst/>
          </a:prstGeom>
        </p:spPr>
      </p:pic>
      <p:pic>
        <p:nvPicPr>
          <p:cNvPr id="30" name="图片 30" descr="out3"/>
          <p:cNvPicPr>
            <a:picLocks noChangeAspect="1"/>
          </p:cNvPicPr>
          <p:nvPr/>
        </p:nvPicPr>
        <p:blipFill>
          <a:blip r:embed="rId3"/>
          <a:stretch>
            <a:fillRect/>
          </a:stretch>
        </p:blipFill>
        <p:spPr>
          <a:xfrm>
            <a:off x="5527675" y="1757045"/>
            <a:ext cx="4513580" cy="451358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41089" y="401296"/>
            <a:ext cx="10515600" cy="1325563"/>
          </a:xfrm>
        </p:spPr>
        <p:txBody>
          <a:bodyPr/>
          <a:p>
            <a:r>
              <a:rPr lang="zh-CN" altLang="en-US" b="1" smtClean="0">
                <a:sym typeface="+mn-ea"/>
              </a:rPr>
              <a:t>基于清晰度的融合</a:t>
            </a:r>
            <a:r>
              <a:rPr lang="en-US" altLang="zh-CN" b="1" smtClean="0">
                <a:sym typeface="Symbol" panose="05050102010706020507" pitchFamily="18" charset="2"/>
              </a:rPr>
              <a:t>—</a:t>
            </a:r>
            <a:r>
              <a:rPr lang="zh-CN" altLang="en-US" b="1" smtClean="0">
                <a:sym typeface="Symbol" panose="05050102010706020507" pitchFamily="18" charset="2"/>
              </a:rPr>
              <a:t>效果</a:t>
            </a:r>
            <a:r>
              <a:rPr lang="en-US" altLang="zh-CN" b="1" smtClean="0">
                <a:sym typeface="Symbol" panose="05050102010706020507" pitchFamily="18" charset="2"/>
              </a:rPr>
              <a:t>(4)</a:t>
            </a:r>
            <a:endParaRPr lang="zh-CN" altLang="en-US"/>
          </a:p>
        </p:txBody>
      </p:sp>
      <p:pic>
        <p:nvPicPr>
          <p:cNvPr id="32" name="图片 32" descr="Block_1"/>
          <p:cNvPicPr>
            <a:picLocks noChangeAspect="1"/>
          </p:cNvPicPr>
          <p:nvPr/>
        </p:nvPicPr>
        <p:blipFill>
          <a:blip r:embed="rId1"/>
          <a:stretch>
            <a:fillRect/>
          </a:stretch>
        </p:blipFill>
        <p:spPr>
          <a:xfrm>
            <a:off x="1317308" y="1296988"/>
            <a:ext cx="2600325" cy="1951355"/>
          </a:xfrm>
          <a:prstGeom prst="rect">
            <a:avLst/>
          </a:prstGeom>
        </p:spPr>
      </p:pic>
      <p:pic>
        <p:nvPicPr>
          <p:cNvPr id="33" name="图片 33" descr="Block_2"/>
          <p:cNvPicPr>
            <a:picLocks noChangeAspect="1"/>
          </p:cNvPicPr>
          <p:nvPr/>
        </p:nvPicPr>
        <p:blipFill>
          <a:blip r:embed="rId2"/>
          <a:stretch>
            <a:fillRect/>
          </a:stretch>
        </p:blipFill>
        <p:spPr>
          <a:xfrm>
            <a:off x="1304290" y="3828733"/>
            <a:ext cx="2613660" cy="1960245"/>
          </a:xfrm>
          <a:prstGeom prst="rect">
            <a:avLst/>
          </a:prstGeom>
        </p:spPr>
      </p:pic>
      <p:pic>
        <p:nvPicPr>
          <p:cNvPr id="34" name="图片 34" descr="out4"/>
          <p:cNvPicPr>
            <a:picLocks noChangeAspect="1"/>
          </p:cNvPicPr>
          <p:nvPr/>
        </p:nvPicPr>
        <p:blipFill>
          <a:blip r:embed="rId3"/>
          <a:stretch>
            <a:fillRect/>
          </a:stretch>
        </p:blipFill>
        <p:spPr>
          <a:xfrm>
            <a:off x="5293995" y="1494790"/>
            <a:ext cx="5469255" cy="41021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163320" y="431165"/>
            <a:ext cx="10515600" cy="1083310"/>
          </a:xfrm>
        </p:spPr>
        <p:txBody>
          <a:bodyPr/>
          <a:p>
            <a:r>
              <a:rPr lang="zh-CN" altLang="en-US" b="1"/>
              <a:t>融合图像分块图</a:t>
            </a:r>
            <a:endParaRPr lang="zh-CN" altLang="en-US" b="1"/>
          </a:p>
        </p:txBody>
      </p:sp>
      <p:pic>
        <p:nvPicPr>
          <p:cNvPr id="26" name="图片 26" descr="OUTPUT_block"/>
          <p:cNvPicPr>
            <a:picLocks noChangeAspect="1"/>
          </p:cNvPicPr>
          <p:nvPr/>
        </p:nvPicPr>
        <p:blipFill>
          <a:blip r:embed="rId1"/>
          <a:stretch>
            <a:fillRect/>
          </a:stretch>
        </p:blipFill>
        <p:spPr>
          <a:xfrm>
            <a:off x="6431915" y="878205"/>
            <a:ext cx="3303905" cy="2477770"/>
          </a:xfrm>
          <a:prstGeom prst="rect">
            <a:avLst/>
          </a:prstGeom>
        </p:spPr>
      </p:pic>
      <p:pic>
        <p:nvPicPr>
          <p:cNvPr id="31" name="图片 31" descr="OUTPUT_block"/>
          <p:cNvPicPr>
            <a:picLocks noChangeAspect="1"/>
          </p:cNvPicPr>
          <p:nvPr/>
        </p:nvPicPr>
        <p:blipFill>
          <a:blip r:embed="rId2"/>
          <a:stretch>
            <a:fillRect/>
          </a:stretch>
        </p:blipFill>
        <p:spPr>
          <a:xfrm>
            <a:off x="1985010" y="3890645"/>
            <a:ext cx="2446655" cy="2446655"/>
          </a:xfrm>
          <a:prstGeom prst="rect">
            <a:avLst/>
          </a:prstGeom>
        </p:spPr>
      </p:pic>
      <p:pic>
        <p:nvPicPr>
          <p:cNvPr id="35" name="图片 35" descr="OUTPUT_block"/>
          <p:cNvPicPr>
            <a:picLocks noChangeAspect="1"/>
          </p:cNvPicPr>
          <p:nvPr/>
        </p:nvPicPr>
        <p:blipFill>
          <a:blip r:embed="rId3"/>
          <a:stretch>
            <a:fillRect/>
          </a:stretch>
        </p:blipFill>
        <p:spPr>
          <a:xfrm>
            <a:off x="6431915" y="3719195"/>
            <a:ext cx="3300730" cy="2475865"/>
          </a:xfrm>
          <a:prstGeom prst="rect">
            <a:avLst/>
          </a:prstGeom>
        </p:spPr>
      </p:pic>
      <p:pic>
        <p:nvPicPr>
          <p:cNvPr id="3" name="图片 2" descr="OUTPUT_block"/>
          <p:cNvPicPr>
            <a:picLocks noChangeAspect="1"/>
          </p:cNvPicPr>
          <p:nvPr/>
        </p:nvPicPr>
        <p:blipFill>
          <a:blip r:embed="rId4"/>
          <a:stretch>
            <a:fillRect/>
          </a:stretch>
        </p:blipFill>
        <p:spPr>
          <a:xfrm>
            <a:off x="1985010" y="1118870"/>
            <a:ext cx="2446655" cy="244665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flipH="1" flipV="1">
            <a:off x="2666999" y="-2667001"/>
            <a:ext cx="6858001" cy="12192000"/>
          </a:xfrm>
          <a:prstGeom prst="rect">
            <a:avLst/>
          </a:prstGeom>
        </p:spPr>
      </p:pic>
      <p:sp>
        <p:nvSpPr>
          <p:cNvPr id="9" name="矩形 8"/>
          <p:cNvSpPr/>
          <p:nvPr/>
        </p:nvSpPr>
        <p:spPr>
          <a:xfrm>
            <a:off x="213064" y="169480"/>
            <a:ext cx="11762913" cy="6586426"/>
          </a:xfrm>
          <a:prstGeom prst="rect">
            <a:avLst/>
          </a:prstGeom>
          <a:noFill/>
          <a:ln w="254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4" name="矩形 3"/>
          <p:cNvSpPr/>
          <p:nvPr/>
        </p:nvSpPr>
        <p:spPr>
          <a:xfrm>
            <a:off x="232914" y="2769080"/>
            <a:ext cx="8764438" cy="3062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5" name="文本框 14"/>
          <p:cNvSpPr txBox="1"/>
          <p:nvPr/>
        </p:nvSpPr>
        <p:spPr>
          <a:xfrm>
            <a:off x="1559089" y="1975501"/>
            <a:ext cx="4266036" cy="923330"/>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altLang="zh-CN" sz="5400" b="1" spc="788" dirty="0">
                <a:latin typeface="字魂58号-创中黑" panose="00000500000000000000" pitchFamily="2" charset="-122"/>
                <a:ea typeface="字魂58号-创中黑" panose="00000500000000000000" pitchFamily="2" charset="-122"/>
                <a:sym typeface="字魂58号-创中黑" panose="00000500000000000000" pitchFamily="2" charset="-122"/>
              </a:rPr>
              <a:t>PART  03</a:t>
            </a:r>
            <a:endParaRPr lang="zh-CN" altLang="en-US" sz="5400" b="1" spc="788" dirty="0">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9" name="文本框 18"/>
          <p:cNvSpPr txBox="1"/>
          <p:nvPr/>
        </p:nvSpPr>
        <p:spPr>
          <a:xfrm>
            <a:off x="1818640" y="3136900"/>
            <a:ext cx="5101590" cy="583565"/>
          </a:xfrm>
          <a:prstGeom prst="rect">
            <a:avLst/>
          </a:prstGeom>
          <a:noFill/>
        </p:spPr>
        <p:txBody>
          <a:bodyPr wrap="square" rtlCol="0">
            <a:spAutoFit/>
          </a:bodyPr>
          <a:lstStyle/>
          <a:p>
            <a:pPr defTabSz="450215">
              <a:defRPr/>
            </a:pPr>
            <a:r>
              <a:rPr kumimoji="1" lang="zh-CN" altLang="en-US" sz="3200" b="1" kern="0" spc="600" dirty="0">
                <a:latin typeface="字魂58号-创中黑" panose="00000500000000000000" pitchFamily="2" charset="-122"/>
                <a:ea typeface="字魂58号-创中黑" panose="00000500000000000000" pitchFamily="2" charset="-122"/>
                <a:cs typeface="+mn-ea"/>
                <a:sym typeface="字魂58号-创中黑" panose="00000500000000000000" pitchFamily="2" charset="-122"/>
              </a:rPr>
              <a:t>实现算法及代码展示</a:t>
            </a:r>
            <a:endParaRPr kumimoji="1" lang="zh-CN" altLang="en-US" sz="3200" b="1" kern="0" spc="600" dirty="0">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2" name="文本框 1"/>
          <p:cNvSpPr txBox="1"/>
          <p:nvPr/>
        </p:nvSpPr>
        <p:spPr>
          <a:xfrm>
            <a:off x="1216660" y="3958590"/>
            <a:ext cx="6106160" cy="1198880"/>
          </a:xfrm>
          <a:prstGeom prst="rect">
            <a:avLst/>
          </a:prstGeom>
          <a:noFill/>
        </p:spPr>
        <p:txBody>
          <a:bodyPr wrap="square" rtlCol="0">
            <a:spAutoFit/>
          </a:bodyPr>
          <a:p>
            <a:pPr algn="ctr"/>
            <a:r>
              <a:rPr lang="zh-CN" altLang="en-US" sz="3600" b="1"/>
              <a:t>Implementation </a:t>
            </a:r>
            <a:r>
              <a:rPr lang="en-US" altLang="zh-CN" sz="3600" b="1"/>
              <a:t>A</a:t>
            </a:r>
            <a:r>
              <a:rPr lang="zh-CN" altLang="en-US" sz="3600" b="1"/>
              <a:t>lgorithm </a:t>
            </a:r>
            <a:r>
              <a:rPr lang="en-US" altLang="zh-CN" sz="3600" b="1"/>
              <a:t>A</a:t>
            </a:r>
            <a:r>
              <a:rPr lang="zh-CN" altLang="en-US" sz="3600" b="1"/>
              <a:t>nd </a:t>
            </a:r>
            <a:r>
              <a:rPr lang="en-US" altLang="zh-CN" sz="3600" b="1"/>
              <a:t>C</a:t>
            </a:r>
            <a:r>
              <a:rPr lang="zh-CN" altLang="en-US" sz="3600" b="1"/>
              <a:t>ode </a:t>
            </a:r>
            <a:r>
              <a:rPr lang="en-US" altLang="zh-CN" sz="3600" b="1"/>
              <a:t>D</a:t>
            </a:r>
            <a:r>
              <a:rPr lang="zh-CN" altLang="en-US" sz="3600" b="1"/>
              <a:t>isplay</a:t>
            </a:r>
            <a:endParaRPr lang="zh-CN" altLang="en-US" sz="3600" b="1"/>
          </a:p>
        </p:txBody>
      </p:sp>
    </p:spTree>
  </p:cSld>
  <p:clrMapOvr>
    <a:masterClrMapping/>
  </p:clrMapOvr>
  <mc:AlternateContent xmlns:mc="http://schemas.openxmlformats.org/markup-compatibility/2006">
    <mc:Choice xmlns:p14="http://schemas.microsoft.com/office/powerpoint/2010/main" Requires="p14">
      <p:transition spd="slow" p14:dur="1600" advClick="0" advTm="2000">
        <p14:gallery dir="l"/>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102360" y="370840"/>
            <a:ext cx="7158990" cy="1306195"/>
          </a:xfrm>
        </p:spPr>
        <p:txBody>
          <a:bodyPr/>
          <a:p>
            <a:r>
              <a:rPr lang="zh-CN" altLang="en-US" b="1"/>
              <a:t>定义结构体</a:t>
            </a:r>
            <a:endParaRPr lang="zh-CN" altLang="en-US" b="1"/>
          </a:p>
        </p:txBody>
      </p:sp>
      <p:pic>
        <p:nvPicPr>
          <p:cNvPr id="4" name="图片 3"/>
          <p:cNvPicPr>
            <a:picLocks noChangeAspect="1"/>
          </p:cNvPicPr>
          <p:nvPr/>
        </p:nvPicPr>
        <p:blipFill>
          <a:blip r:embed="rId1"/>
          <a:stretch>
            <a:fillRect/>
          </a:stretch>
        </p:blipFill>
        <p:spPr>
          <a:xfrm>
            <a:off x="2385060" y="1059180"/>
            <a:ext cx="6944995" cy="54832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284605" y="350520"/>
            <a:ext cx="7553960" cy="1397000"/>
          </a:xfrm>
        </p:spPr>
        <p:txBody>
          <a:bodyPr/>
          <a:p>
            <a:r>
              <a:rPr lang="en-US" altLang="zh-CN" b="1"/>
              <a:t>print</a:t>
            </a:r>
            <a:r>
              <a:rPr lang="zh-CN" altLang="en-US" b="1"/>
              <a:t>函数打印图像信息</a:t>
            </a:r>
            <a:endParaRPr lang="zh-CN" altLang="en-US" b="1"/>
          </a:p>
        </p:txBody>
      </p:sp>
      <p:pic>
        <p:nvPicPr>
          <p:cNvPr id="3" name="图片 2"/>
          <p:cNvPicPr>
            <a:picLocks noChangeAspect="1"/>
          </p:cNvPicPr>
          <p:nvPr/>
        </p:nvPicPr>
        <p:blipFill>
          <a:blip r:embed="rId1"/>
          <a:stretch>
            <a:fillRect/>
          </a:stretch>
        </p:blipFill>
        <p:spPr>
          <a:xfrm>
            <a:off x="1543050" y="1918970"/>
            <a:ext cx="8664575" cy="433832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365885" y="340360"/>
            <a:ext cx="7482840" cy="1345565"/>
          </a:xfrm>
        </p:spPr>
        <p:txBody>
          <a:bodyPr/>
          <a:p>
            <a:r>
              <a:rPr lang="zh-CN" altLang="en-US" b="1"/>
              <a:t>read_image函数读取图像数据</a:t>
            </a:r>
            <a:endParaRPr lang="zh-CN" altLang="en-US" b="1"/>
          </a:p>
        </p:txBody>
      </p:sp>
      <p:pic>
        <p:nvPicPr>
          <p:cNvPr id="3" name="图片 2"/>
          <p:cNvPicPr>
            <a:picLocks noChangeAspect="1"/>
          </p:cNvPicPr>
          <p:nvPr/>
        </p:nvPicPr>
        <p:blipFill>
          <a:blip r:embed="rId1"/>
          <a:stretch>
            <a:fillRect/>
          </a:stretch>
        </p:blipFill>
        <p:spPr>
          <a:xfrm>
            <a:off x="1505585" y="1854200"/>
            <a:ext cx="8736330" cy="452501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3313430" y="158115"/>
            <a:ext cx="7635240" cy="1365885"/>
          </a:xfrm>
        </p:spPr>
        <p:txBody>
          <a:bodyPr/>
          <a:p>
            <a:endParaRPr lang="zh-CN" altLang="en-US"/>
          </a:p>
        </p:txBody>
      </p:sp>
      <p:pic>
        <p:nvPicPr>
          <p:cNvPr id="4" name="图片 3"/>
          <p:cNvPicPr>
            <a:picLocks noChangeAspect="1"/>
          </p:cNvPicPr>
          <p:nvPr/>
        </p:nvPicPr>
        <p:blipFill>
          <a:blip r:embed="rId1"/>
          <a:stretch>
            <a:fillRect/>
          </a:stretch>
        </p:blipFill>
        <p:spPr>
          <a:xfrm>
            <a:off x="1030605" y="1174115"/>
            <a:ext cx="9634220" cy="450977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3" name="图片 2"/>
          <p:cNvPicPr>
            <a:picLocks noChangeAspect="1"/>
          </p:cNvPicPr>
          <p:nvPr/>
        </p:nvPicPr>
        <p:blipFill>
          <a:blip r:embed="rId1"/>
          <a:stretch>
            <a:fillRect/>
          </a:stretch>
        </p:blipFill>
        <p:spPr>
          <a:xfrm>
            <a:off x="1276985" y="1143000"/>
            <a:ext cx="9760585" cy="436626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3" name="图片 2"/>
          <p:cNvPicPr>
            <a:picLocks noChangeAspect="1"/>
          </p:cNvPicPr>
          <p:nvPr/>
        </p:nvPicPr>
        <p:blipFill>
          <a:blip r:embed="rId1"/>
          <a:stretch>
            <a:fillRect/>
          </a:stretch>
        </p:blipFill>
        <p:spPr>
          <a:xfrm>
            <a:off x="2188210" y="755650"/>
            <a:ext cx="7694295" cy="53467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flipV="1">
            <a:off x="2667000" y="-2667000"/>
            <a:ext cx="6858000" cy="12192000"/>
          </a:xfrm>
          <a:prstGeom prst="rect">
            <a:avLst/>
          </a:prstGeom>
        </p:spPr>
      </p:pic>
      <p:sp>
        <p:nvSpPr>
          <p:cNvPr id="4" name="矩形 3"/>
          <p:cNvSpPr/>
          <p:nvPr/>
        </p:nvSpPr>
        <p:spPr>
          <a:xfrm>
            <a:off x="213226" y="-84"/>
            <a:ext cx="8798945" cy="401128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6" name="矩形 5"/>
          <p:cNvSpPr/>
          <p:nvPr/>
        </p:nvSpPr>
        <p:spPr>
          <a:xfrm>
            <a:off x="241539" y="879893"/>
            <a:ext cx="8798943" cy="646981"/>
          </a:xfrm>
          <a:prstGeom prst="rect">
            <a:avLst/>
          </a:prstGeom>
          <a:solidFill>
            <a:srgbClr val="FFF5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9" name="矩形 8"/>
          <p:cNvSpPr/>
          <p:nvPr/>
        </p:nvSpPr>
        <p:spPr>
          <a:xfrm>
            <a:off x="213064" y="169480"/>
            <a:ext cx="11762913" cy="6586426"/>
          </a:xfrm>
          <a:prstGeom prst="rect">
            <a:avLst/>
          </a:prstGeom>
          <a:noFill/>
          <a:ln w="254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5" name="淘宝网Chenying0907出品 18"/>
          <p:cNvSpPr/>
          <p:nvPr/>
        </p:nvSpPr>
        <p:spPr bwMode="auto">
          <a:xfrm rot="5400000" flipV="1">
            <a:off x="2438822" y="3264314"/>
            <a:ext cx="469963" cy="473154"/>
          </a:xfrm>
          <a:prstGeom prst="ellipse">
            <a:avLst/>
          </a:prstGeom>
          <a:solidFill>
            <a:srgbClr val="57A2F3"/>
          </a:solidFill>
          <a:ln w="57150">
            <a:solidFill>
              <a:schemeClr val="bg1"/>
            </a:solidFill>
          </a:ln>
          <a:effectLst>
            <a:outerShdw blurRad="2794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dirty="0">
              <a:solidFill>
                <a:schemeClr val="bg1"/>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9" name="淘宝网Chenying0907出品 20"/>
          <p:cNvSpPr/>
          <p:nvPr/>
        </p:nvSpPr>
        <p:spPr bwMode="auto">
          <a:xfrm rot="5400000" flipV="1">
            <a:off x="2438350" y="2315785"/>
            <a:ext cx="469963" cy="473154"/>
          </a:xfrm>
          <a:prstGeom prst="ellipse">
            <a:avLst/>
          </a:prstGeom>
          <a:solidFill>
            <a:schemeClr val="accent3"/>
          </a:solidFill>
          <a:ln w="57150">
            <a:solidFill>
              <a:schemeClr val="bg1"/>
            </a:solidFill>
          </a:ln>
          <a:effectLst>
            <a:outerShdw blurRad="2794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bg1"/>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0" name="淘宝网Chenying0907出品 21"/>
          <p:cNvSpPr/>
          <p:nvPr/>
        </p:nvSpPr>
        <p:spPr bwMode="auto">
          <a:xfrm rot="5400000" flipV="1">
            <a:off x="2447875" y="4232201"/>
            <a:ext cx="469963" cy="473154"/>
          </a:xfrm>
          <a:prstGeom prst="ellipse">
            <a:avLst/>
          </a:prstGeom>
          <a:solidFill>
            <a:schemeClr val="accent3"/>
          </a:solidFill>
          <a:ln w="57150">
            <a:solidFill>
              <a:schemeClr val="bg1"/>
            </a:solidFill>
          </a:ln>
          <a:effectLst>
            <a:outerShdw blurRad="2794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bg1"/>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1" name="淘宝网Chenying0907出品 22"/>
          <p:cNvSpPr/>
          <p:nvPr/>
        </p:nvSpPr>
        <p:spPr bwMode="auto">
          <a:xfrm rot="5400000" flipV="1">
            <a:off x="2457401" y="5195765"/>
            <a:ext cx="469961" cy="473152"/>
          </a:xfrm>
          <a:prstGeom prst="ellipse">
            <a:avLst/>
          </a:prstGeom>
          <a:solidFill>
            <a:srgbClr val="57A2F3"/>
          </a:solidFill>
          <a:ln w="57150">
            <a:solidFill>
              <a:schemeClr val="bg1"/>
            </a:solidFill>
          </a:ln>
          <a:effectLst>
            <a:outerShdw blurRad="2794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bg1"/>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2" name="文本框 21"/>
          <p:cNvSpPr txBox="1"/>
          <p:nvPr/>
        </p:nvSpPr>
        <p:spPr>
          <a:xfrm>
            <a:off x="2476076" y="2410072"/>
            <a:ext cx="387512" cy="276999"/>
          </a:xfrm>
          <a:prstGeom prst="rect">
            <a:avLst/>
          </a:prstGeom>
          <a:noFill/>
        </p:spPr>
        <p:txBody>
          <a:bodyPr wrap="square" rtlCol="0">
            <a:spAutoFit/>
          </a:bodyPr>
          <a:lstStyle/>
          <a:p>
            <a:r>
              <a:rPr lang="en-US" altLang="zh-CN" sz="1200" b="1" dirty="0">
                <a:solidFill>
                  <a:schemeClr val="bg1"/>
                </a:solidFill>
                <a:latin typeface="字魂58号-创中黑" panose="00000500000000000000" pitchFamily="2" charset="-122"/>
                <a:ea typeface="字魂58号-创中黑" panose="00000500000000000000" pitchFamily="2" charset="-122"/>
                <a:sym typeface="字魂58号-创中黑" panose="00000500000000000000" pitchFamily="2" charset="-122"/>
              </a:rPr>
              <a:t>01</a:t>
            </a:r>
            <a:endParaRPr lang="zh-CN" altLang="en-US" sz="1200" b="1" dirty="0">
              <a:solidFill>
                <a:schemeClr val="bg1"/>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3" name="文本框 22"/>
          <p:cNvSpPr txBox="1"/>
          <p:nvPr/>
        </p:nvSpPr>
        <p:spPr>
          <a:xfrm>
            <a:off x="2480445" y="3361680"/>
            <a:ext cx="387512" cy="276999"/>
          </a:xfrm>
          <a:prstGeom prst="rect">
            <a:avLst/>
          </a:prstGeom>
          <a:noFill/>
        </p:spPr>
        <p:txBody>
          <a:bodyPr wrap="square" rtlCol="0">
            <a:spAutoFit/>
          </a:bodyPr>
          <a:lstStyle/>
          <a:p>
            <a:r>
              <a:rPr lang="en-US" altLang="zh-CN" sz="1200" b="1" dirty="0">
                <a:solidFill>
                  <a:schemeClr val="bg1"/>
                </a:solidFill>
                <a:latin typeface="字魂58号-创中黑" panose="00000500000000000000" pitchFamily="2" charset="-122"/>
                <a:ea typeface="字魂58号-创中黑" panose="00000500000000000000" pitchFamily="2" charset="-122"/>
                <a:sym typeface="字魂58号-创中黑" panose="00000500000000000000" pitchFamily="2" charset="-122"/>
              </a:rPr>
              <a:t>02</a:t>
            </a:r>
            <a:endParaRPr lang="zh-CN" altLang="en-US" sz="1200" b="1" dirty="0">
              <a:solidFill>
                <a:schemeClr val="bg1"/>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4" name="文本框 23"/>
          <p:cNvSpPr txBox="1"/>
          <p:nvPr/>
        </p:nvSpPr>
        <p:spPr>
          <a:xfrm>
            <a:off x="2484639" y="4329045"/>
            <a:ext cx="387512" cy="276999"/>
          </a:xfrm>
          <a:prstGeom prst="rect">
            <a:avLst/>
          </a:prstGeom>
          <a:noFill/>
        </p:spPr>
        <p:txBody>
          <a:bodyPr wrap="square" rtlCol="0">
            <a:spAutoFit/>
          </a:bodyPr>
          <a:lstStyle/>
          <a:p>
            <a:r>
              <a:rPr lang="en-US" altLang="zh-CN" sz="1200" b="1" dirty="0">
                <a:solidFill>
                  <a:schemeClr val="bg1"/>
                </a:solidFill>
                <a:latin typeface="字魂58号-创中黑" panose="00000500000000000000" pitchFamily="2" charset="-122"/>
                <a:ea typeface="字魂58号-创中黑" panose="00000500000000000000" pitchFamily="2" charset="-122"/>
                <a:sym typeface="字魂58号-创中黑" panose="00000500000000000000" pitchFamily="2" charset="-122"/>
              </a:rPr>
              <a:t>03</a:t>
            </a:r>
            <a:endParaRPr lang="zh-CN" altLang="en-US" sz="1200" b="1" dirty="0">
              <a:solidFill>
                <a:schemeClr val="bg1"/>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5" name="文本框 24"/>
          <p:cNvSpPr txBox="1"/>
          <p:nvPr/>
        </p:nvSpPr>
        <p:spPr>
          <a:xfrm>
            <a:off x="2494164" y="5301341"/>
            <a:ext cx="387512" cy="276999"/>
          </a:xfrm>
          <a:prstGeom prst="rect">
            <a:avLst/>
          </a:prstGeom>
          <a:noFill/>
        </p:spPr>
        <p:txBody>
          <a:bodyPr wrap="square" rtlCol="0">
            <a:spAutoFit/>
          </a:bodyPr>
          <a:lstStyle/>
          <a:p>
            <a:r>
              <a:rPr lang="en-US" altLang="zh-CN" sz="1200" b="1" dirty="0">
                <a:solidFill>
                  <a:schemeClr val="bg1"/>
                </a:solidFill>
                <a:latin typeface="字魂58号-创中黑" panose="00000500000000000000" pitchFamily="2" charset="-122"/>
                <a:ea typeface="字魂58号-创中黑" panose="00000500000000000000" pitchFamily="2" charset="-122"/>
                <a:sym typeface="字魂58号-创中黑" panose="00000500000000000000" pitchFamily="2" charset="-122"/>
              </a:rPr>
              <a:t>04</a:t>
            </a:r>
            <a:endParaRPr lang="zh-CN" altLang="en-US" sz="1200" b="1" dirty="0">
              <a:solidFill>
                <a:schemeClr val="bg1"/>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7" name="矩形 26"/>
          <p:cNvSpPr/>
          <p:nvPr/>
        </p:nvSpPr>
        <p:spPr>
          <a:xfrm>
            <a:off x="2494424" y="2383056"/>
            <a:ext cx="2303849" cy="337185"/>
          </a:xfrm>
          <a:prstGeom prst="rect">
            <a:avLst/>
          </a:prstGeom>
        </p:spPr>
        <p:txBody>
          <a:bodyPr wrap="square">
            <a:spAutoFit/>
          </a:bodyPr>
          <a:lstStyle/>
          <a:p>
            <a:pPr algn="ctr"/>
            <a:r>
              <a:rPr lang="zh-CN" altLang="en-US" sz="1600" b="1" spc="394" dirty="0">
                <a:solidFill>
                  <a:schemeClr val="tx1">
                    <a:lumMod val="85000"/>
                    <a:lumOff val="15000"/>
                  </a:schemeClr>
                </a:solidFill>
                <a:latin typeface="字魂58号-创中黑" panose="00000500000000000000" pitchFamily="2" charset="-122"/>
                <a:ea typeface="字魂58号-创中黑" panose="00000500000000000000" pitchFamily="2" charset="-122"/>
                <a:cs typeface="Montserrat" charset="0"/>
                <a:sym typeface="字魂58号-创中黑" panose="00000500000000000000" pitchFamily="2" charset="-122"/>
              </a:rPr>
              <a:t>功能介绍</a:t>
            </a:r>
            <a:endParaRPr kumimoji="1" lang="zh-CN" altLang="en-US" sz="1600" b="1" kern="0" spc="600" dirty="0">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28" name="TextBox 7"/>
          <p:cNvSpPr txBox="1"/>
          <p:nvPr/>
        </p:nvSpPr>
        <p:spPr>
          <a:xfrm>
            <a:off x="2863850" y="5263515"/>
            <a:ext cx="1814830" cy="334010"/>
          </a:xfrm>
          <a:prstGeom prst="rect">
            <a:avLst/>
          </a:prstGeom>
          <a:noFill/>
        </p:spPr>
        <p:txBody>
          <a:bodyPr wrap="square" rtlCol="0">
            <a:spAutoFit/>
          </a:bodyPr>
          <a:lstStyle/>
          <a:p>
            <a:pPr algn="ctr"/>
            <a:r>
              <a:rPr lang="zh-CN" altLang="en-US" sz="1575" b="1" spc="394" dirty="0">
                <a:solidFill>
                  <a:schemeClr val="tx1">
                    <a:lumMod val="85000"/>
                    <a:lumOff val="15000"/>
                  </a:schemeClr>
                </a:solidFill>
                <a:latin typeface="字魂58号-创中黑" panose="00000500000000000000" pitchFamily="2" charset="-122"/>
                <a:ea typeface="字魂58号-创中黑" panose="00000500000000000000" pitchFamily="2" charset="-122"/>
                <a:cs typeface="Montserrat" charset="0"/>
                <a:sym typeface="字魂58号-创中黑" panose="00000500000000000000" pitchFamily="2" charset="-122"/>
              </a:rPr>
              <a:t>问题与收获</a:t>
            </a:r>
            <a:endParaRPr lang="zh-CN" altLang="en-US" sz="1575" b="1" spc="394" dirty="0">
              <a:solidFill>
                <a:schemeClr val="tx1">
                  <a:lumMod val="85000"/>
                  <a:lumOff val="15000"/>
                </a:schemeClr>
              </a:solidFill>
              <a:latin typeface="字魂58号-创中黑" panose="00000500000000000000" pitchFamily="2" charset="-122"/>
              <a:ea typeface="字魂58号-创中黑" panose="00000500000000000000" pitchFamily="2" charset="-122"/>
              <a:cs typeface="Montserrat" charset="0"/>
              <a:sym typeface="字魂58号-创中黑" panose="00000500000000000000" pitchFamily="2" charset="-122"/>
            </a:endParaRPr>
          </a:p>
        </p:txBody>
      </p:sp>
      <p:sp>
        <p:nvSpPr>
          <p:cNvPr id="30" name="矩形 29"/>
          <p:cNvSpPr/>
          <p:nvPr/>
        </p:nvSpPr>
        <p:spPr>
          <a:xfrm>
            <a:off x="2976245" y="3382010"/>
            <a:ext cx="2933700" cy="337185"/>
          </a:xfrm>
          <a:prstGeom prst="rect">
            <a:avLst/>
          </a:prstGeom>
        </p:spPr>
        <p:txBody>
          <a:bodyPr wrap="square">
            <a:spAutoFit/>
          </a:bodyPr>
          <a:lstStyle/>
          <a:p>
            <a:pPr defTabSz="450215">
              <a:defRPr/>
            </a:pPr>
            <a:r>
              <a:rPr kumimoji="1" lang="zh-CN" altLang="en-US" sz="1600" b="1" kern="0" spc="600" dirty="0">
                <a:latin typeface="字魂58号-创中黑" panose="00000500000000000000" pitchFamily="2" charset="-122"/>
                <a:ea typeface="字魂58号-创中黑" panose="00000500000000000000" pitchFamily="2" charset="-122"/>
                <a:cs typeface="+mn-ea"/>
                <a:sym typeface="字魂58号-创中黑" panose="00000500000000000000" pitchFamily="2" charset="-122"/>
              </a:rPr>
              <a:t>效果展示</a:t>
            </a:r>
            <a:endParaRPr kumimoji="1" lang="zh-CN" altLang="en-US" sz="1600" b="1" kern="0" spc="600" dirty="0">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31" name="矩形 30"/>
          <p:cNvSpPr/>
          <p:nvPr/>
        </p:nvSpPr>
        <p:spPr>
          <a:xfrm>
            <a:off x="3033395" y="4340860"/>
            <a:ext cx="3215640" cy="337185"/>
          </a:xfrm>
          <a:prstGeom prst="rect">
            <a:avLst/>
          </a:prstGeom>
        </p:spPr>
        <p:txBody>
          <a:bodyPr wrap="square">
            <a:spAutoFit/>
          </a:bodyPr>
          <a:lstStyle/>
          <a:p>
            <a:pPr defTabSz="450215">
              <a:defRPr/>
            </a:pPr>
            <a:r>
              <a:rPr kumimoji="1" lang="zh-CN" altLang="en-US" sz="1600" b="1" kern="0" spc="600" dirty="0">
                <a:latin typeface="字魂58号-创中黑" panose="00000500000000000000" pitchFamily="2" charset="-122"/>
                <a:ea typeface="字魂58号-创中黑" panose="00000500000000000000" pitchFamily="2" charset="-122"/>
                <a:cs typeface="+mn-ea"/>
                <a:sym typeface="字魂58号-创中黑" panose="00000500000000000000" pitchFamily="2" charset="-122"/>
              </a:rPr>
              <a:t>实现算法及代码展示</a:t>
            </a:r>
            <a:endParaRPr kumimoji="1" lang="zh-CN" altLang="en-US" sz="1600" b="1" kern="0" spc="600" dirty="0">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33" name="TextBox 7"/>
          <p:cNvSpPr txBox="1"/>
          <p:nvPr/>
        </p:nvSpPr>
        <p:spPr>
          <a:xfrm>
            <a:off x="2674881" y="5838476"/>
            <a:ext cx="3112084" cy="334010"/>
          </a:xfrm>
          <a:prstGeom prst="rect">
            <a:avLst/>
          </a:prstGeom>
          <a:noFill/>
        </p:spPr>
        <p:txBody>
          <a:bodyPr wrap="square" rtlCol="0">
            <a:spAutoFit/>
          </a:bodyPr>
          <a:lstStyle/>
          <a:p>
            <a:pPr algn="ctr"/>
            <a:r>
              <a:rPr lang="en-US" altLang="zh-CN" sz="1575" spc="394" dirty="0">
                <a:solidFill>
                  <a:schemeClr val="tx1">
                    <a:lumMod val="85000"/>
                    <a:lumOff val="15000"/>
                  </a:schemeClr>
                </a:solidFill>
                <a:latin typeface="字魂58号-创中黑" panose="00000500000000000000" pitchFamily="2" charset="-122"/>
                <a:ea typeface="字魂58号-创中黑" panose="00000500000000000000" pitchFamily="2" charset="-122"/>
                <a:cs typeface="Montserrat" charset="0"/>
                <a:sym typeface="字魂58号-创中黑" panose="00000500000000000000" pitchFamily="2" charset="-122"/>
              </a:rPr>
              <a:t> </a:t>
            </a:r>
            <a:endParaRPr lang="en-US" altLang="zh-CN" sz="1575" spc="394" dirty="0">
              <a:solidFill>
                <a:schemeClr val="tx1">
                  <a:lumMod val="85000"/>
                  <a:lumOff val="15000"/>
                </a:schemeClr>
              </a:solidFill>
              <a:latin typeface="字魂58号-创中黑" panose="00000500000000000000" pitchFamily="2" charset="-122"/>
              <a:ea typeface="字魂58号-创中黑" panose="00000500000000000000" pitchFamily="2" charset="-122"/>
              <a:cs typeface="Montserrat" charset="0"/>
              <a:sym typeface="字魂58号-创中黑" panose="00000500000000000000" pitchFamily="2" charset="-122"/>
            </a:endParaRPr>
          </a:p>
        </p:txBody>
      </p:sp>
      <p:sp>
        <p:nvSpPr>
          <p:cNvPr id="34" name="文本框 33"/>
          <p:cNvSpPr txBox="1"/>
          <p:nvPr/>
        </p:nvSpPr>
        <p:spPr>
          <a:xfrm>
            <a:off x="1734834" y="879834"/>
            <a:ext cx="4991276" cy="739305"/>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altLang="zh-CN" sz="4205" spc="788" dirty="0">
                <a:solidFill>
                  <a:schemeClr val="tx1">
                    <a:lumMod val="85000"/>
                    <a:lumOff val="1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CONTENTS</a:t>
            </a:r>
            <a:endParaRPr lang="zh-CN" altLang="en-US" sz="4205" spc="788" dirty="0">
              <a:solidFill>
                <a:schemeClr val="tx1">
                  <a:lumMod val="85000"/>
                  <a:lumOff val="1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8" name="矩形 7"/>
          <p:cNvSpPr/>
          <p:nvPr/>
        </p:nvSpPr>
        <p:spPr>
          <a:xfrm>
            <a:off x="213384" y="1518250"/>
            <a:ext cx="7919049" cy="319177"/>
          </a:xfrm>
          <a:prstGeom prst="rect">
            <a:avLst/>
          </a:prstGeom>
          <a:solidFill>
            <a:srgbClr val="57A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2000">
        <p14:gallery dir="l"/>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down)">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down)">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down)">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down)">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wipe(down)">
                                      <p:cBhvr>
                                        <p:cTn id="3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P spid="25" grpId="0"/>
      <p:bldP spid="28" grpId="0"/>
      <p:bldP spid="3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3" name="图片 2"/>
          <p:cNvPicPr>
            <a:picLocks noChangeAspect="1"/>
          </p:cNvPicPr>
          <p:nvPr/>
        </p:nvPicPr>
        <p:blipFill>
          <a:blip r:embed="rId1"/>
          <a:stretch>
            <a:fillRect/>
          </a:stretch>
        </p:blipFill>
        <p:spPr>
          <a:xfrm>
            <a:off x="1009015" y="884555"/>
            <a:ext cx="10540365" cy="469011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图片 3"/>
          <p:cNvPicPr>
            <a:picLocks noChangeAspect="1"/>
          </p:cNvPicPr>
          <p:nvPr/>
        </p:nvPicPr>
        <p:blipFill>
          <a:blip r:embed="rId1"/>
          <a:stretch>
            <a:fillRect/>
          </a:stretch>
        </p:blipFill>
        <p:spPr>
          <a:xfrm>
            <a:off x="1328420" y="1849755"/>
            <a:ext cx="9535795" cy="368935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3" name="图片 2"/>
          <p:cNvPicPr>
            <a:picLocks noChangeAspect="1"/>
          </p:cNvPicPr>
          <p:nvPr/>
        </p:nvPicPr>
        <p:blipFill>
          <a:blip r:embed="rId1"/>
          <a:stretch>
            <a:fillRect/>
          </a:stretch>
        </p:blipFill>
        <p:spPr>
          <a:xfrm>
            <a:off x="2230755" y="829945"/>
            <a:ext cx="7731125" cy="494982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3" name="图片 2"/>
          <p:cNvPicPr>
            <a:picLocks noChangeAspect="1"/>
          </p:cNvPicPr>
          <p:nvPr/>
        </p:nvPicPr>
        <p:blipFill>
          <a:blip r:embed="rId1"/>
          <a:stretch>
            <a:fillRect/>
          </a:stretch>
        </p:blipFill>
        <p:spPr>
          <a:xfrm>
            <a:off x="1103630" y="1129030"/>
            <a:ext cx="10266680" cy="525589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3" name="图片 2"/>
          <p:cNvPicPr>
            <a:picLocks noChangeAspect="1"/>
          </p:cNvPicPr>
          <p:nvPr/>
        </p:nvPicPr>
        <p:blipFill>
          <a:blip r:embed="rId1"/>
          <a:stretch>
            <a:fillRect/>
          </a:stretch>
        </p:blipFill>
        <p:spPr>
          <a:xfrm>
            <a:off x="703580" y="1764030"/>
            <a:ext cx="4953000" cy="3329940"/>
          </a:xfrm>
          <a:prstGeom prst="rect">
            <a:avLst/>
          </a:prstGeom>
        </p:spPr>
      </p:pic>
      <p:pic>
        <p:nvPicPr>
          <p:cNvPr id="38" name="图片 4"/>
          <p:cNvPicPr>
            <a:picLocks noChangeAspect="1"/>
          </p:cNvPicPr>
          <p:nvPr/>
        </p:nvPicPr>
        <p:blipFill>
          <a:blip r:embed="rId2"/>
          <a:stretch>
            <a:fillRect/>
          </a:stretch>
        </p:blipFill>
        <p:spPr>
          <a:xfrm>
            <a:off x="5815330" y="2136140"/>
            <a:ext cx="5385435" cy="248094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3" name="图片 2"/>
          <p:cNvPicPr>
            <a:picLocks noChangeAspect="1"/>
          </p:cNvPicPr>
          <p:nvPr/>
        </p:nvPicPr>
        <p:blipFill>
          <a:blip r:embed="rId1"/>
          <a:stretch>
            <a:fillRect/>
          </a:stretch>
        </p:blipFill>
        <p:spPr>
          <a:xfrm>
            <a:off x="595630" y="1388110"/>
            <a:ext cx="11224260" cy="45974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图片 3"/>
          <p:cNvPicPr>
            <a:picLocks noChangeAspect="1"/>
          </p:cNvPicPr>
          <p:nvPr/>
        </p:nvPicPr>
        <p:blipFill>
          <a:blip r:embed="rId1"/>
          <a:stretch>
            <a:fillRect/>
          </a:stretch>
        </p:blipFill>
        <p:spPr>
          <a:xfrm>
            <a:off x="1230630" y="499110"/>
            <a:ext cx="9730740" cy="585978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3" name="图片 2"/>
          <p:cNvPicPr>
            <a:picLocks noChangeAspect="1"/>
          </p:cNvPicPr>
          <p:nvPr/>
        </p:nvPicPr>
        <p:blipFill>
          <a:blip r:embed="rId1"/>
          <a:stretch>
            <a:fillRect/>
          </a:stretch>
        </p:blipFill>
        <p:spPr>
          <a:xfrm>
            <a:off x="1252220" y="1327785"/>
            <a:ext cx="9808210" cy="405765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4" name="图片 3"/>
          <p:cNvPicPr>
            <a:picLocks noChangeAspect="1"/>
          </p:cNvPicPr>
          <p:nvPr/>
        </p:nvPicPr>
        <p:blipFill>
          <a:blip r:embed="rId1"/>
          <a:stretch>
            <a:fillRect/>
          </a:stretch>
        </p:blipFill>
        <p:spPr>
          <a:xfrm>
            <a:off x="2961640" y="2063115"/>
            <a:ext cx="4980940" cy="317373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3" name="图片 2"/>
          <p:cNvPicPr>
            <a:picLocks noChangeAspect="1"/>
          </p:cNvPicPr>
          <p:nvPr/>
        </p:nvPicPr>
        <p:blipFill>
          <a:blip r:embed="rId1"/>
          <a:stretch>
            <a:fillRect/>
          </a:stretch>
        </p:blipFill>
        <p:spPr>
          <a:xfrm>
            <a:off x="2290445" y="1016635"/>
            <a:ext cx="7073265" cy="495744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flipH="1" flipV="1">
            <a:off x="2666999" y="-2667001"/>
            <a:ext cx="6858001" cy="12192000"/>
          </a:xfrm>
          <a:prstGeom prst="rect">
            <a:avLst/>
          </a:prstGeom>
        </p:spPr>
      </p:pic>
      <p:sp>
        <p:nvSpPr>
          <p:cNvPr id="9" name="矩形 8"/>
          <p:cNvSpPr/>
          <p:nvPr/>
        </p:nvSpPr>
        <p:spPr>
          <a:xfrm>
            <a:off x="213064" y="169480"/>
            <a:ext cx="11762913" cy="6586426"/>
          </a:xfrm>
          <a:prstGeom prst="rect">
            <a:avLst/>
          </a:prstGeom>
          <a:noFill/>
          <a:ln w="254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4" name="矩形 3"/>
          <p:cNvSpPr/>
          <p:nvPr/>
        </p:nvSpPr>
        <p:spPr>
          <a:xfrm>
            <a:off x="298319" y="2738600"/>
            <a:ext cx="8764438" cy="3062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5" name="文本框 14"/>
          <p:cNvSpPr txBox="1"/>
          <p:nvPr/>
        </p:nvSpPr>
        <p:spPr>
          <a:xfrm>
            <a:off x="1317549" y="2001380"/>
            <a:ext cx="4266036" cy="923330"/>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altLang="zh-CN" sz="5400" b="1" spc="788" dirty="0">
                <a:latin typeface="字魂58号-创中黑" panose="00000500000000000000" pitchFamily="2" charset="-122"/>
                <a:ea typeface="字魂58号-创中黑" panose="00000500000000000000" pitchFamily="2" charset="-122"/>
                <a:sym typeface="字魂58号-创中黑" panose="00000500000000000000" pitchFamily="2" charset="-122"/>
              </a:rPr>
              <a:t>PART  01</a:t>
            </a:r>
            <a:endParaRPr lang="zh-CN" altLang="en-US" sz="5400" b="1" spc="788" dirty="0">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9" name="文本框 18"/>
          <p:cNvSpPr txBox="1"/>
          <p:nvPr/>
        </p:nvSpPr>
        <p:spPr>
          <a:xfrm>
            <a:off x="1796151" y="2926241"/>
            <a:ext cx="3226464" cy="583565"/>
          </a:xfrm>
          <a:prstGeom prst="rect">
            <a:avLst/>
          </a:prstGeom>
          <a:noFill/>
        </p:spPr>
        <p:txBody>
          <a:bodyPr wrap="square" rtlCol="0">
            <a:spAutoFit/>
          </a:bodyPr>
          <a:lstStyle/>
          <a:p>
            <a:pPr algn="ctr"/>
            <a:r>
              <a:rPr lang="zh-CN" altLang="en-US" sz="3200" b="1" spc="394" dirty="0">
                <a:solidFill>
                  <a:schemeClr val="tx1">
                    <a:lumMod val="85000"/>
                    <a:lumOff val="15000"/>
                  </a:schemeClr>
                </a:solidFill>
                <a:latin typeface="字魂58号-创中黑" panose="00000500000000000000" pitchFamily="2" charset="-122"/>
                <a:ea typeface="字魂58号-创中黑" panose="00000500000000000000" pitchFamily="2" charset="-122"/>
                <a:cs typeface="Montserrat" charset="0"/>
                <a:sym typeface="字魂58号-创中黑" panose="00000500000000000000" pitchFamily="2" charset="-122"/>
              </a:rPr>
              <a:t>功能介绍</a:t>
            </a:r>
            <a:endParaRPr kumimoji="1" lang="zh-CN" altLang="en-US" sz="3200" b="1" kern="0" spc="600" dirty="0">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2" name="文本框 1"/>
          <p:cNvSpPr txBox="1"/>
          <p:nvPr/>
        </p:nvSpPr>
        <p:spPr>
          <a:xfrm>
            <a:off x="1917065" y="3712845"/>
            <a:ext cx="5527040" cy="645160"/>
          </a:xfrm>
          <a:prstGeom prst="rect">
            <a:avLst/>
          </a:prstGeom>
          <a:noFill/>
        </p:spPr>
        <p:txBody>
          <a:bodyPr wrap="square" rtlCol="0">
            <a:spAutoFit/>
          </a:bodyPr>
          <a:p>
            <a:r>
              <a:rPr lang="en-US" altLang="zh-CN" sz="3600" b="1"/>
              <a:t>F</a:t>
            </a:r>
            <a:r>
              <a:rPr lang="zh-CN" altLang="en-US" sz="3600" b="1"/>
              <a:t>unction </a:t>
            </a:r>
            <a:r>
              <a:rPr lang="en-US" altLang="zh-CN" sz="3600" b="1"/>
              <a:t>I</a:t>
            </a:r>
            <a:r>
              <a:rPr lang="zh-CN" altLang="en-US" sz="3600" b="1"/>
              <a:t>ntroduction</a:t>
            </a:r>
            <a:r>
              <a:rPr lang="zh-CN" altLang="en-US"/>
              <a:t> </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600" advClick="0" advTm="2000">
        <p14:gallery dir="l"/>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pic>
        <p:nvPicPr>
          <p:cNvPr id="3" name="图片 2"/>
          <p:cNvPicPr>
            <a:picLocks noChangeAspect="1"/>
          </p:cNvPicPr>
          <p:nvPr/>
        </p:nvPicPr>
        <p:blipFill>
          <a:blip r:embed="rId1"/>
          <a:stretch>
            <a:fillRect/>
          </a:stretch>
        </p:blipFill>
        <p:spPr>
          <a:xfrm>
            <a:off x="2215515" y="1869440"/>
            <a:ext cx="7271385" cy="3118485"/>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flipH="1" flipV="1">
            <a:off x="2666999" y="-2667001"/>
            <a:ext cx="6858001" cy="12192000"/>
          </a:xfrm>
          <a:prstGeom prst="rect">
            <a:avLst/>
          </a:prstGeom>
        </p:spPr>
      </p:pic>
      <p:sp>
        <p:nvSpPr>
          <p:cNvPr id="9" name="矩形 8"/>
          <p:cNvSpPr/>
          <p:nvPr/>
        </p:nvSpPr>
        <p:spPr>
          <a:xfrm>
            <a:off x="213064" y="169480"/>
            <a:ext cx="11762913" cy="6586426"/>
          </a:xfrm>
          <a:prstGeom prst="rect">
            <a:avLst/>
          </a:prstGeom>
          <a:noFill/>
          <a:ln w="254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4" name="矩形 3"/>
          <p:cNvSpPr/>
          <p:nvPr/>
        </p:nvSpPr>
        <p:spPr>
          <a:xfrm>
            <a:off x="232914" y="2769080"/>
            <a:ext cx="8764438" cy="3062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5" name="文本框 14"/>
          <p:cNvSpPr txBox="1"/>
          <p:nvPr/>
        </p:nvSpPr>
        <p:spPr>
          <a:xfrm>
            <a:off x="1559089" y="1975501"/>
            <a:ext cx="4266036" cy="923330"/>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altLang="zh-CN" sz="5400" b="1" spc="788" dirty="0">
                <a:latin typeface="字魂58号-创中黑" panose="00000500000000000000" pitchFamily="2" charset="-122"/>
                <a:ea typeface="字魂58号-创中黑" panose="00000500000000000000" pitchFamily="2" charset="-122"/>
                <a:sym typeface="字魂58号-创中黑" panose="00000500000000000000" pitchFamily="2" charset="-122"/>
              </a:rPr>
              <a:t>PART  04</a:t>
            </a:r>
            <a:endParaRPr lang="zh-CN" altLang="en-US" sz="5400" b="1" spc="788" dirty="0">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9" name="文本框 18"/>
          <p:cNvSpPr txBox="1"/>
          <p:nvPr/>
        </p:nvSpPr>
        <p:spPr>
          <a:xfrm>
            <a:off x="1796151" y="2926241"/>
            <a:ext cx="3226464" cy="583565"/>
          </a:xfrm>
          <a:prstGeom prst="rect">
            <a:avLst/>
          </a:prstGeom>
          <a:noFill/>
        </p:spPr>
        <p:txBody>
          <a:bodyPr wrap="square" rtlCol="0">
            <a:spAutoFit/>
          </a:bodyPr>
          <a:lstStyle/>
          <a:p>
            <a:pPr defTabSz="450215">
              <a:defRPr/>
            </a:pPr>
            <a:r>
              <a:rPr lang="zh-CN" altLang="en-US" sz="3200" b="1" spc="394" dirty="0">
                <a:solidFill>
                  <a:schemeClr val="tx1">
                    <a:lumMod val="85000"/>
                    <a:lumOff val="15000"/>
                  </a:schemeClr>
                </a:solidFill>
                <a:latin typeface="字魂58号-创中黑" panose="00000500000000000000" pitchFamily="2" charset="-122"/>
                <a:ea typeface="字魂58号-创中黑" panose="00000500000000000000" pitchFamily="2" charset="-122"/>
                <a:cs typeface="Montserrat" charset="0"/>
                <a:sym typeface="字魂58号-创中黑" panose="00000500000000000000" pitchFamily="2" charset="-122"/>
              </a:rPr>
              <a:t>问题与收获</a:t>
            </a:r>
            <a:endParaRPr kumimoji="1" lang="zh-CN" altLang="en-US" sz="3200" b="1" kern="0" spc="600" dirty="0">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20" name="文本框 19"/>
          <p:cNvSpPr txBox="1"/>
          <p:nvPr/>
        </p:nvSpPr>
        <p:spPr>
          <a:xfrm>
            <a:off x="1818743" y="3547229"/>
            <a:ext cx="5595042" cy="368300"/>
          </a:xfrm>
          <a:prstGeom prst="rect">
            <a:avLst/>
          </a:prstGeom>
          <a:noFill/>
        </p:spPr>
        <p:txBody>
          <a:bodyPr wrap="square" rtlCol="0">
            <a:spAutoFit/>
          </a:bodyPr>
          <a:lstStyle/>
          <a:p>
            <a:pPr fontAlgn="auto">
              <a:lnSpc>
                <a:spcPct val="150000"/>
              </a:lnSpc>
            </a:pPr>
            <a:endParaRPr lang="zh-CN" altLang="en-US" sz="1200" dirty="0">
              <a:solidFill>
                <a:schemeClr val="tx1">
                  <a:lumMod val="95000"/>
                  <a:lumOff val="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 name="文本框 1"/>
          <p:cNvSpPr txBox="1"/>
          <p:nvPr/>
        </p:nvSpPr>
        <p:spPr>
          <a:xfrm>
            <a:off x="1449705" y="3834130"/>
            <a:ext cx="5791835" cy="645160"/>
          </a:xfrm>
          <a:prstGeom prst="rect">
            <a:avLst/>
          </a:prstGeom>
          <a:noFill/>
        </p:spPr>
        <p:txBody>
          <a:bodyPr wrap="square" rtlCol="0">
            <a:spAutoFit/>
          </a:bodyPr>
          <a:p>
            <a:r>
              <a:rPr lang="zh-CN" altLang="en-US" sz="3600" b="1"/>
              <a:t>Problems </a:t>
            </a:r>
            <a:r>
              <a:rPr lang="en-US" altLang="zh-CN" sz="3600" b="1"/>
              <a:t>A</a:t>
            </a:r>
            <a:r>
              <a:rPr lang="zh-CN" altLang="en-US" sz="3600" b="1"/>
              <a:t>nd </a:t>
            </a:r>
            <a:r>
              <a:rPr lang="en-US" altLang="zh-CN" sz="3600" b="1"/>
              <a:t>H</a:t>
            </a:r>
            <a:r>
              <a:rPr lang="zh-CN" altLang="en-US" sz="3600" b="1"/>
              <a:t>arvest</a:t>
            </a:r>
            <a:endParaRPr lang="zh-CN" altLang="en-US" sz="3600" b="1"/>
          </a:p>
        </p:txBody>
      </p:sp>
    </p:spTree>
  </p:cSld>
  <p:clrMapOvr>
    <a:masterClrMapping/>
  </p:clrMapOvr>
  <mc:AlternateContent xmlns:mc="http://schemas.openxmlformats.org/markup-compatibility/2006">
    <mc:Choice xmlns:p14="http://schemas.microsoft.com/office/powerpoint/2010/main" Requires="p14">
      <p:transition spd="slow" p14:dur="1600" advClick="0" advTm="2000">
        <p14:gallery dir="l"/>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1000"/>
                                        <p:tgtEl>
                                          <p:spTgt spid="19"/>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bwMode="auto">
          <a:xfrm>
            <a:off x="6305698" y="2766027"/>
            <a:ext cx="3746500" cy="899183"/>
            <a:chOff x="2920659" y="880115"/>
            <a:chExt cx="2850291" cy="684476"/>
          </a:xfrm>
        </p:grpSpPr>
        <p:sp>
          <p:nvSpPr>
            <p:cNvPr id="14" name="文本框 13"/>
            <p:cNvSpPr txBox="1">
              <a:spLocks noChangeArrowheads="1"/>
            </p:cNvSpPr>
            <p:nvPr/>
          </p:nvSpPr>
          <p:spPr bwMode="auto">
            <a:xfrm>
              <a:off x="2920659" y="1284234"/>
              <a:ext cx="2850291" cy="280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l"/>
              <a:r>
                <a:rPr lang="zh-CN" altLang="en-US" sz="1800" b="1" dirty="0">
                  <a:solidFill>
                    <a:schemeClr val="bg2">
                      <a:lumMod val="2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2、设计过程中的错误及其原因分析</a:t>
              </a:r>
              <a:endParaRPr lang="zh-CN" altLang="en-US" sz="1800" b="1" dirty="0">
                <a:solidFill>
                  <a:schemeClr val="bg2">
                    <a:lumMod val="2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5" name="文本框 66"/>
            <p:cNvSpPr txBox="1">
              <a:spLocks noChangeArrowheads="1"/>
            </p:cNvSpPr>
            <p:nvPr/>
          </p:nvSpPr>
          <p:spPr bwMode="auto">
            <a:xfrm>
              <a:off x="2989865" y="880115"/>
              <a:ext cx="235753" cy="239270"/>
            </a:xfrm>
            <a:prstGeom prst="rect">
              <a:avLst/>
            </a:prstGeom>
            <a:noFill/>
            <a:ln>
              <a:noFill/>
            </a:ln>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lgn="l">
                <a:defRPr/>
              </a:pPr>
              <a:endParaRPr lang="en-US" altLang="zh-CN" sz="1445" dirty="0">
                <a:solidFill>
                  <a:schemeClr val="bg2">
                    <a:lumMod val="2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grpSp>
        <p:nvGrpSpPr>
          <p:cNvPr id="17" name="组合 7"/>
          <p:cNvGrpSpPr/>
          <p:nvPr/>
        </p:nvGrpSpPr>
        <p:grpSpPr bwMode="auto">
          <a:xfrm>
            <a:off x="5211117" y="1957414"/>
            <a:ext cx="4841080" cy="4612009"/>
            <a:chOff x="2080187" y="668898"/>
            <a:chExt cx="3683033" cy="3510755"/>
          </a:xfrm>
        </p:grpSpPr>
        <p:sp>
          <p:nvSpPr>
            <p:cNvPr id="18" name="文本框 66"/>
            <p:cNvSpPr txBox="1">
              <a:spLocks noChangeArrowheads="1"/>
            </p:cNvSpPr>
            <p:nvPr/>
          </p:nvSpPr>
          <p:spPr bwMode="auto">
            <a:xfrm>
              <a:off x="2080187" y="3971802"/>
              <a:ext cx="2633526" cy="207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nSpc>
                  <a:spcPct val="150000"/>
                </a:lnSpc>
              </a:pPr>
              <a:endParaRPr lang="en-GB" altLang="zh-CN" sz="790" dirty="0">
                <a:solidFill>
                  <a:schemeClr val="bg2">
                    <a:lumMod val="25000"/>
                  </a:schemeClr>
                </a:solidFill>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19" name="文本框 18"/>
            <p:cNvSpPr txBox="1">
              <a:spLocks noChangeArrowheads="1"/>
            </p:cNvSpPr>
            <p:nvPr/>
          </p:nvSpPr>
          <p:spPr bwMode="auto">
            <a:xfrm>
              <a:off x="2912930" y="668898"/>
              <a:ext cx="2850290" cy="280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300">
                  <a:solidFill>
                    <a:schemeClr val="tx1"/>
                  </a:solidFill>
                  <a:latin typeface="Calibri" panose="020F0502020204030204" pitchFamily="34" charset="0"/>
                  <a:ea typeface="宋体" panose="02010600030101010101" pitchFamily="2" charset="-122"/>
                </a:defRPr>
              </a:lvl1pPr>
              <a:lvl2pPr marL="742950" indent="-285750" eaLnBrk="0" hangingPunct="0">
                <a:defRPr sz="1300">
                  <a:solidFill>
                    <a:schemeClr val="tx1"/>
                  </a:solidFill>
                  <a:latin typeface="Calibri" panose="020F0502020204030204" pitchFamily="34" charset="0"/>
                  <a:ea typeface="宋体" panose="02010600030101010101" pitchFamily="2" charset="-122"/>
                </a:defRPr>
              </a:lvl2pPr>
              <a:lvl3pPr marL="1143000" indent="-228600" eaLnBrk="0" hangingPunct="0">
                <a:defRPr sz="1300">
                  <a:solidFill>
                    <a:schemeClr val="tx1"/>
                  </a:solidFill>
                  <a:latin typeface="Calibri" panose="020F0502020204030204" pitchFamily="34" charset="0"/>
                  <a:ea typeface="宋体" panose="02010600030101010101" pitchFamily="2" charset="-122"/>
                </a:defRPr>
              </a:lvl3pPr>
              <a:lvl4pPr marL="1600200" indent="-228600" eaLnBrk="0" hangingPunct="0">
                <a:defRPr sz="1300">
                  <a:solidFill>
                    <a:schemeClr val="tx1"/>
                  </a:solidFill>
                  <a:latin typeface="Calibri" panose="020F0502020204030204" pitchFamily="34" charset="0"/>
                  <a:ea typeface="宋体" panose="02010600030101010101" pitchFamily="2" charset="-122"/>
                </a:defRPr>
              </a:lvl4pPr>
              <a:lvl5pPr marL="2057400" indent="-228600" eaLnBrk="0" hangingPunct="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l"/>
              <a:r>
                <a:rPr lang="zh-CN" altLang="en-US" sz="1800" b="1" dirty="0">
                  <a:solidFill>
                    <a:schemeClr val="bg2">
                      <a:lumMod val="2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1、设计过程中的问题及其解决方案</a:t>
              </a:r>
              <a:endParaRPr lang="zh-CN" altLang="en-US" sz="1800" b="1" dirty="0">
                <a:solidFill>
                  <a:schemeClr val="bg2">
                    <a:lumMod val="2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0" name="文本框 66"/>
            <p:cNvSpPr txBox="1">
              <a:spLocks noChangeArrowheads="1"/>
            </p:cNvSpPr>
            <p:nvPr/>
          </p:nvSpPr>
          <p:spPr bwMode="auto">
            <a:xfrm>
              <a:off x="2989865" y="880115"/>
              <a:ext cx="235753" cy="239271"/>
            </a:xfrm>
            <a:prstGeom prst="rect">
              <a:avLst/>
            </a:prstGeom>
            <a:noFill/>
            <a:ln>
              <a:noFill/>
            </a:ln>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a:defRPr/>
              </a:pPr>
              <a:endParaRPr lang="zh-CN" altLang="en-US" sz="1445" dirty="0">
                <a:solidFill>
                  <a:schemeClr val="bg2">
                    <a:lumMod val="2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sp>
        <p:nvSpPr>
          <p:cNvPr id="23" name="文本框 22"/>
          <p:cNvSpPr txBox="1"/>
          <p:nvPr/>
        </p:nvSpPr>
        <p:spPr>
          <a:xfrm>
            <a:off x="6305550" y="4504690"/>
            <a:ext cx="3764915" cy="368300"/>
          </a:xfrm>
          <a:prstGeom prst="rect">
            <a:avLst/>
          </a:prstGeom>
          <a:noFill/>
        </p:spPr>
        <p:txBody>
          <a:bodyPr wrap="square" rtlCol="0">
            <a:spAutoFit/>
          </a:bodyPr>
          <a:lstStyle/>
          <a:p>
            <a:r>
              <a:rPr lang="en-US" altLang="zh-CN" b="1" dirty="0">
                <a:solidFill>
                  <a:schemeClr val="bg2">
                    <a:lumMod val="25000"/>
                  </a:schemeClr>
                </a:solidFill>
                <a:latin typeface="字魂58号-创中黑" panose="00000500000000000000" pitchFamily="2" charset="-122"/>
                <a:ea typeface="字魂58号-创中黑" panose="00000500000000000000" pitchFamily="2" charset="-122"/>
                <a:cs typeface="Hiragino Sans GB W3" charset="-122"/>
                <a:sym typeface="字魂58号-创中黑" panose="00000500000000000000" pitchFamily="2" charset="-122"/>
              </a:rPr>
              <a:t>3</a:t>
            </a:r>
            <a:r>
              <a:rPr lang="zh-CN" altLang="en-US" b="1" dirty="0">
                <a:solidFill>
                  <a:schemeClr val="bg2">
                    <a:lumMod val="25000"/>
                  </a:schemeClr>
                </a:solidFill>
                <a:latin typeface="字魂58号-创中黑" panose="00000500000000000000" pitchFamily="2" charset="-122"/>
                <a:ea typeface="字魂58号-创中黑" panose="00000500000000000000" pitchFamily="2" charset="-122"/>
                <a:cs typeface="Hiragino Sans GB W3" charset="-122"/>
                <a:sym typeface="字魂58号-创中黑" panose="00000500000000000000" pitchFamily="2" charset="-122"/>
              </a:rPr>
              <a:t>、体会和收获</a:t>
            </a:r>
            <a:endParaRPr lang="zh-CN" altLang="en-US" b="1" dirty="0">
              <a:solidFill>
                <a:schemeClr val="bg2">
                  <a:lumMod val="25000"/>
                </a:schemeClr>
              </a:solidFill>
              <a:latin typeface="字魂58号-创中黑" panose="00000500000000000000" pitchFamily="2" charset="-122"/>
              <a:ea typeface="字魂58号-创中黑" panose="00000500000000000000" pitchFamily="2" charset="-122"/>
              <a:cs typeface="Hiragino Sans GB W3" charset="-122"/>
              <a:sym typeface="字魂58号-创中黑" panose="00000500000000000000" pitchFamily="2" charset="-122"/>
            </a:endParaRPr>
          </a:p>
        </p:txBody>
      </p:sp>
      <p:pic>
        <p:nvPicPr>
          <p:cNvPr id="25" name="图片 24"/>
          <p:cNvPicPr>
            <a:picLocks noChangeAspect="1"/>
          </p:cNvPicPr>
          <p:nvPr/>
        </p:nvPicPr>
        <p:blipFill rotWithShape="1">
          <a:blip r:embed="rId1">
            <a:extLst>
              <a:ext uri="{28A0092B-C50C-407E-A947-70E740481C1C}">
                <a14:useLocalDpi xmlns:a14="http://schemas.microsoft.com/office/drawing/2010/main" val="0"/>
              </a:ext>
            </a:extLst>
          </a:blip>
          <a:srcRect l="1" t="30095" r="1095"/>
          <a:stretch>
            <a:fillRect/>
          </a:stretch>
        </p:blipFill>
        <p:spPr>
          <a:xfrm rot="5400000" flipH="1" flipV="1">
            <a:off x="1305808" y="1272823"/>
            <a:ext cx="3711623" cy="466377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down)">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down)">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200150" y="281305"/>
            <a:ext cx="7439660" cy="1626870"/>
          </a:xfrm>
        </p:spPr>
        <p:txBody>
          <a:bodyPr/>
          <a:p>
            <a:r>
              <a:rPr lang="zh-CN" altLang="en-US" sz="4000" b="1" dirty="0">
                <a:solidFill>
                  <a:schemeClr val="bg2">
                    <a:lumMod val="2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t>设计过程中的问题及其解决方案</a:t>
            </a:r>
            <a:br>
              <a:rPr lang="zh-CN" altLang="en-US" b="1" dirty="0">
                <a:solidFill>
                  <a:schemeClr val="bg2">
                    <a:lumMod val="2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rPr>
            </a:br>
            <a:endParaRPr lang="zh-CN" altLang="en-US"/>
          </a:p>
        </p:txBody>
      </p:sp>
      <p:sp>
        <p:nvSpPr>
          <p:cNvPr id="3" name="副标题 2"/>
          <p:cNvSpPr>
            <a:spLocks noGrp="1"/>
          </p:cNvSpPr>
          <p:nvPr>
            <p:ph type="subTitle" idx="1"/>
          </p:nvPr>
        </p:nvSpPr>
        <p:spPr>
          <a:xfrm>
            <a:off x="1280795" y="1360805"/>
            <a:ext cx="9883775" cy="3896995"/>
          </a:xfrm>
        </p:spPr>
        <p:txBody>
          <a:bodyPr/>
          <a:p>
            <a:pPr algn="l"/>
            <a:r>
              <a:rPr lang="zh-CN" altLang="en-US"/>
              <a:t>（1）问题：在读取数据后数据是一维的，不太方便后面的处理。</a:t>
            </a:r>
            <a:endParaRPr lang="zh-CN" altLang="en-US"/>
          </a:p>
          <a:p>
            <a:pPr algn="l"/>
            <a:r>
              <a:rPr lang="zh-CN" altLang="en-US"/>
              <a:t>解决方案：将数据转为二维的。</a:t>
            </a:r>
            <a:endParaRPr lang="zh-CN" altLang="en-US"/>
          </a:p>
          <a:p>
            <a:pPr algn="l"/>
            <a:endParaRPr lang="zh-CN" altLang="en-US"/>
          </a:p>
          <a:p>
            <a:pPr algn="l"/>
            <a:r>
              <a:rPr lang="zh-CN" altLang="en-US"/>
              <a:t>（2）问题：如果在计算完两张图片的清晰度后，直接根据清晰度填入数据，则后面的一致性校验将不好进行。</a:t>
            </a:r>
            <a:endParaRPr lang="zh-CN" altLang="en-US"/>
          </a:p>
          <a:p>
            <a:pPr algn="l"/>
            <a:r>
              <a:rPr lang="zh-CN" altLang="en-US"/>
              <a:t>解决方案：设置一个记录块来源的数组，然后进行一致性校验，再填充数据。</a:t>
            </a:r>
            <a:endParaRPr lang="zh-CN" altLang="en-US"/>
          </a:p>
          <a:p>
            <a:pPr algn="l"/>
            <a:endParaRPr lang="zh-CN" altLang="en-US"/>
          </a:p>
          <a:p>
            <a:pPr algn="l"/>
            <a:r>
              <a:rPr lang="zh-CN" altLang="en-US"/>
              <a:t>（3）问题：再main函数里面申请数组过多导致栈溢出，使程序崩溃。</a:t>
            </a:r>
            <a:endParaRPr lang="zh-CN" altLang="en-US"/>
          </a:p>
          <a:p>
            <a:pPr algn="l"/>
            <a:r>
              <a:rPr lang="zh-CN" altLang="en-US"/>
              <a:t>解决方案：动态申请内存，及时释放不用了的内存空间。</a:t>
            </a: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976630" y="-297180"/>
            <a:ext cx="8200390" cy="1353185"/>
          </a:xfrm>
        </p:spPr>
        <p:txBody>
          <a:bodyPr/>
          <a:p>
            <a:r>
              <a:rPr lang="zh-CN" altLang="en-US" sz="4000" b="1"/>
              <a:t>设计过程中的错误及其原因分析</a:t>
            </a:r>
            <a:endParaRPr lang="zh-CN" altLang="en-US" sz="4000" b="1"/>
          </a:p>
        </p:txBody>
      </p:sp>
      <p:sp>
        <p:nvSpPr>
          <p:cNvPr id="3" name="副标题 2"/>
          <p:cNvSpPr>
            <a:spLocks noGrp="1"/>
          </p:cNvSpPr>
          <p:nvPr>
            <p:ph type="subTitle" idx="1"/>
          </p:nvPr>
        </p:nvSpPr>
        <p:spPr>
          <a:xfrm>
            <a:off x="976630" y="1177925"/>
            <a:ext cx="10411460" cy="5142230"/>
          </a:xfrm>
        </p:spPr>
        <p:txBody>
          <a:bodyPr/>
          <a:p>
            <a:pPr algn="l"/>
            <a:r>
              <a:rPr lang="zh-CN" altLang="en-US" sz="1800"/>
              <a:t>错误1：数据读取有偏移。</a:t>
            </a:r>
            <a:endParaRPr lang="zh-CN" altLang="en-US" sz="1800"/>
          </a:p>
          <a:p>
            <a:pPr algn="l"/>
            <a:r>
              <a:rPr lang="zh-CN" altLang="en-US" sz="1800"/>
              <a:t>分析：定义结构体时没有加上#pragma pack(1)，导致自动对齐结构体占空间最大的数据，使得整体数据读取偏移。</a:t>
            </a:r>
            <a:endParaRPr lang="zh-CN" altLang="en-US" sz="1800"/>
          </a:p>
          <a:p>
            <a:pPr algn="l"/>
            <a:endParaRPr lang="zh-CN" altLang="en-US" sz="1800"/>
          </a:p>
          <a:p>
            <a:pPr algn="l"/>
            <a:r>
              <a:rPr lang="zh-CN" altLang="en-US" sz="1800"/>
              <a:t>错误2：在数据转二维时数组越界，程序崩溃。</a:t>
            </a:r>
            <a:endParaRPr lang="zh-CN" altLang="en-US" sz="1800"/>
          </a:p>
          <a:p>
            <a:pPr algn="l"/>
            <a:r>
              <a:rPr lang="zh-CN" altLang="en-US" sz="1800"/>
              <a:t>分析：在设置存储数据的数组时没有先读取信息头的宽和高，导致在设置存储数据的数组过小。</a:t>
            </a:r>
            <a:endParaRPr lang="zh-CN" altLang="en-US" sz="1800"/>
          </a:p>
          <a:p>
            <a:pPr algn="l"/>
            <a:endParaRPr lang="zh-CN" altLang="en-US" sz="1800"/>
          </a:p>
          <a:p>
            <a:pPr algn="l"/>
            <a:r>
              <a:rPr lang="zh-CN" altLang="en-US" sz="1800"/>
              <a:t>错误3：两张图计算出来的清晰度差别过大。</a:t>
            </a:r>
            <a:endParaRPr lang="zh-CN" altLang="en-US" sz="1800"/>
          </a:p>
          <a:p>
            <a:pPr algn="l"/>
            <a:r>
              <a:rPr lang="zh-CN" altLang="en-US" sz="1800"/>
              <a:t>分析：只有一张图片的清晰度除了(width*hight/size)。</a:t>
            </a:r>
            <a:endParaRPr lang="zh-CN" altLang="en-US" sz="1800"/>
          </a:p>
          <a:p>
            <a:pPr algn="l"/>
            <a:endParaRPr lang="zh-CN" altLang="en-US" sz="1800"/>
          </a:p>
          <a:p>
            <a:pPr algn="l"/>
            <a:r>
              <a:rPr lang="zh-CN" altLang="en-US" sz="1800"/>
              <a:t>错误4：输出的图像是一张黑图，只有几个白点点。</a:t>
            </a:r>
            <a:endParaRPr lang="zh-CN" altLang="en-US" sz="1800"/>
          </a:p>
          <a:p>
            <a:pPr algn="l"/>
            <a:r>
              <a:rPr lang="zh-CN" altLang="en-US" sz="1800"/>
              <a:t>分析：存储数据时要用一字节的unsigned char，但是首先用的是两个字节的unsigned short。</a:t>
            </a:r>
            <a:endParaRPr lang="zh-CN" altLang="en-US" sz="1800"/>
          </a:p>
          <a:p>
            <a:pPr algn="l"/>
            <a:endParaRPr lang="zh-CN" altLang="en-US" sz="1800"/>
          </a:p>
          <a:p>
            <a:pPr algn="l"/>
            <a:r>
              <a:rPr lang="zh-CN" altLang="en-US" sz="1800"/>
              <a:t>错误5：输出的融合图像有黑线。</a:t>
            </a:r>
            <a:endParaRPr lang="zh-CN" altLang="en-US" sz="1800"/>
          </a:p>
          <a:p>
            <a:pPr algn="l"/>
            <a:r>
              <a:rPr lang="zh-CN" altLang="en-US" sz="1800"/>
              <a:t>分析：填入数据时的循环条件没有设置好</a:t>
            </a:r>
            <a:r>
              <a:rPr lang="zh-CN" altLang="en-US" sz="2000"/>
              <a:t>。</a:t>
            </a:r>
            <a:endParaRPr lang="zh-CN" altLang="en-US" sz="20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502410" y="454025"/>
            <a:ext cx="6416675" cy="694055"/>
          </a:xfrm>
        </p:spPr>
        <p:txBody>
          <a:bodyPr/>
          <a:p>
            <a:r>
              <a:rPr lang="zh-CN" altLang="en-US" sz="4000" b="1"/>
              <a:t>体会和收获</a:t>
            </a:r>
            <a:endParaRPr lang="zh-CN" altLang="en-US" sz="4000" b="1"/>
          </a:p>
        </p:txBody>
      </p:sp>
      <p:sp>
        <p:nvSpPr>
          <p:cNvPr id="3" name="副标题 2"/>
          <p:cNvSpPr>
            <a:spLocks noGrp="1"/>
          </p:cNvSpPr>
          <p:nvPr>
            <p:ph type="subTitle" idx="1"/>
          </p:nvPr>
        </p:nvSpPr>
        <p:spPr>
          <a:xfrm>
            <a:off x="1412240" y="1899285"/>
            <a:ext cx="9144000" cy="3399155"/>
          </a:xfrm>
        </p:spPr>
        <p:txBody>
          <a:bodyPr/>
          <a:p>
            <a:pPr algn="l"/>
            <a:r>
              <a:rPr lang="zh-CN" altLang="en-US"/>
              <a:t>（1）了解了bmp图片的储存结构，并且可以对其进行修改。</a:t>
            </a:r>
            <a:endParaRPr lang="zh-CN" altLang="en-US"/>
          </a:p>
          <a:p>
            <a:pPr algn="l"/>
            <a:endParaRPr lang="zh-CN" altLang="en-US"/>
          </a:p>
          <a:p>
            <a:pPr algn="l"/>
            <a:r>
              <a:rPr lang="zh-CN" altLang="en-US"/>
              <a:t>（2）对结构体，指针等C语言的知识理解更加透彻。</a:t>
            </a:r>
            <a:endParaRPr lang="zh-CN" altLang="en-US"/>
          </a:p>
          <a:p>
            <a:pPr algn="l"/>
            <a:endParaRPr lang="zh-CN" altLang="en-US"/>
          </a:p>
          <a:p>
            <a:pPr algn="l"/>
            <a:r>
              <a:rPr lang="zh-CN" altLang="en-US"/>
              <a:t>（3）熟悉了文件操作，知道读取文件和生成文件的操作和方法。</a:t>
            </a:r>
            <a:endParaRPr lang="zh-CN" altLang="en-US"/>
          </a:p>
          <a:p>
            <a:pPr algn="l"/>
            <a:endParaRPr lang="zh-CN" altLang="en-US"/>
          </a:p>
          <a:p>
            <a:pPr algn="l"/>
            <a:r>
              <a:rPr lang="zh-CN" altLang="en-US"/>
              <a:t>（4）对自己的编程能力提升很大。</a:t>
            </a:r>
            <a:endParaRPr lang="zh-CN" altLang="en-U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flipV="1">
            <a:off x="2667000" y="-2667000"/>
            <a:ext cx="6858000" cy="12192000"/>
          </a:xfrm>
          <a:prstGeom prst="rect">
            <a:avLst/>
          </a:prstGeom>
        </p:spPr>
      </p:pic>
      <p:sp>
        <p:nvSpPr>
          <p:cNvPr id="13" name="矩形 12"/>
          <p:cNvSpPr/>
          <p:nvPr/>
        </p:nvSpPr>
        <p:spPr>
          <a:xfrm>
            <a:off x="1087035" y="3805951"/>
            <a:ext cx="6162137" cy="621102"/>
          </a:xfrm>
          <a:prstGeom prst="rect">
            <a:avLst/>
          </a:prstGeom>
          <a:solidFill>
            <a:srgbClr val="57A2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9" name="矩形 8"/>
          <p:cNvSpPr/>
          <p:nvPr/>
        </p:nvSpPr>
        <p:spPr>
          <a:xfrm>
            <a:off x="213064" y="169480"/>
            <a:ext cx="11762913" cy="6586426"/>
          </a:xfrm>
          <a:prstGeom prst="rect">
            <a:avLst/>
          </a:prstGeom>
          <a:noFill/>
          <a:ln w="254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cxnSp>
        <p:nvCxnSpPr>
          <p:cNvPr id="10" name="直接连接符 7"/>
          <p:cNvCxnSpPr>
            <a:cxnSpLocks noChangeShapeType="1"/>
          </p:cNvCxnSpPr>
          <p:nvPr/>
        </p:nvCxnSpPr>
        <p:spPr bwMode="auto">
          <a:xfrm flipH="1">
            <a:off x="1297834" y="4834965"/>
            <a:ext cx="5951119" cy="0"/>
          </a:xfrm>
          <a:prstGeom prst="line">
            <a:avLst/>
          </a:prstGeom>
          <a:noFill/>
          <a:ln w="9525">
            <a:solidFill>
              <a:schemeClr val="bg1">
                <a:lumMod val="65000"/>
              </a:schemeClr>
            </a:solidFill>
            <a:round/>
          </a:ln>
          <a:extLst>
            <a:ext uri="{909E8E84-426E-40DD-AFC4-6F175D3DCCD1}">
              <a14:hiddenFill xmlns:a14="http://schemas.microsoft.com/office/drawing/2010/main">
                <a:noFill/>
              </a14:hiddenFill>
            </a:ext>
          </a:extLst>
        </p:spPr>
      </p:cxnSp>
      <p:sp>
        <p:nvSpPr>
          <p:cNvPr id="12" name="Text Placeholder 4"/>
          <p:cNvSpPr txBox="1"/>
          <p:nvPr/>
        </p:nvSpPr>
        <p:spPr>
          <a:xfrm>
            <a:off x="925408" y="4932928"/>
            <a:ext cx="6696574" cy="765285"/>
          </a:xfrm>
          <a:prstGeom prst="rect">
            <a:avLst/>
          </a:prstGeom>
          <a:noFill/>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1201420">
              <a:lnSpc>
                <a:spcPct val="114000"/>
              </a:lnSpc>
              <a:spcBef>
                <a:spcPts val="1315"/>
              </a:spcBef>
              <a:buNone/>
              <a:defRPr/>
            </a:pPr>
            <a:r>
              <a:rPr lang="id-ID" sz="1200" spc="394" dirty="0">
                <a:solidFill>
                  <a:schemeClr val="tx1">
                    <a:lumMod val="95000"/>
                    <a:lumOff val="5000"/>
                  </a:schemeClr>
                </a:solidFill>
                <a:latin typeface="字魂58号-创中黑" panose="00000500000000000000" pitchFamily="2" charset="-122"/>
                <a:ea typeface="字魂58号-创中黑" panose="00000500000000000000" pitchFamily="2" charset="-122"/>
                <a:cs typeface="Calibri" panose="020F0502020204030204"/>
                <a:sym typeface="字魂58号-创中黑" panose="00000500000000000000" pitchFamily="2" charset="-122"/>
              </a:rPr>
              <a:t>Realization of multi-focus image fusion algorithm based on sharpness</a:t>
            </a:r>
            <a:endParaRPr lang="id-ID" sz="1200" spc="394" dirty="0">
              <a:solidFill>
                <a:schemeClr val="tx1">
                  <a:lumMod val="95000"/>
                  <a:lumOff val="5000"/>
                </a:schemeClr>
              </a:solidFill>
              <a:latin typeface="字魂58号-创中黑" panose="00000500000000000000" pitchFamily="2" charset="-122"/>
              <a:ea typeface="字魂58号-创中黑" panose="00000500000000000000" pitchFamily="2" charset="-122"/>
              <a:cs typeface="Calibri" panose="020F0502020204030204"/>
              <a:sym typeface="字魂58号-创中黑" panose="00000500000000000000" pitchFamily="2" charset="-122"/>
            </a:endParaRPr>
          </a:p>
        </p:txBody>
      </p:sp>
      <p:sp>
        <p:nvSpPr>
          <p:cNvPr id="14" name="文本框 13"/>
          <p:cNvSpPr txBox="1"/>
          <p:nvPr/>
        </p:nvSpPr>
        <p:spPr>
          <a:xfrm>
            <a:off x="1297834" y="3749894"/>
            <a:ext cx="3459658" cy="830997"/>
          </a:xfrm>
          <a:prstGeom prst="rect">
            <a:avLst/>
          </a:prstGeom>
          <a:noFill/>
          <a:ln>
            <a:noFill/>
          </a:ln>
        </p:spPr>
        <p:txBody>
          <a:bodyPr wrap="square" rtlCol="0">
            <a:spAutoFit/>
            <a:scene3d>
              <a:camera prst="orthographicFront"/>
              <a:lightRig rig="threePt" dir="t"/>
            </a:scene3d>
            <a:sp3d contourW="12700"/>
          </a:bodyPr>
          <a:lstStyle/>
          <a:p>
            <a:pPr defTabSz="901065">
              <a:defRPr/>
            </a:pPr>
            <a:r>
              <a:rPr lang="en-US" altLang="zh-CN" sz="4800" dirty="0">
                <a:solidFill>
                  <a:schemeClr val="bg1"/>
                </a:solidFill>
                <a:latin typeface="字魂58号-创中黑" panose="00000500000000000000" pitchFamily="2" charset="-122"/>
                <a:ea typeface="字魂58号-创中黑" panose="00000500000000000000" pitchFamily="2" charset="-122"/>
                <a:cs typeface="经典综艺体简" panose="02010609000101010101" pitchFamily="49" charset="-122"/>
                <a:sym typeface="字魂58号-创中黑" panose="00000500000000000000" pitchFamily="2" charset="-122"/>
              </a:rPr>
              <a:t>THANKS~</a:t>
            </a:r>
            <a:endParaRPr lang="zh-CN" altLang="en-US" sz="4800" dirty="0">
              <a:solidFill>
                <a:schemeClr val="bg1"/>
              </a:solidFill>
              <a:latin typeface="字魂58号-创中黑" panose="00000500000000000000" pitchFamily="2" charset="-122"/>
              <a:ea typeface="字魂58号-创中黑" panose="00000500000000000000" pitchFamily="2" charset="-122"/>
              <a:cs typeface="经典综艺体简" panose="02010609000101010101" pitchFamily="49" charset="-122"/>
              <a:sym typeface="字魂58号-创中黑" panose="00000500000000000000" pitchFamily="2" charset="-122"/>
            </a:endParaRPr>
          </a:p>
        </p:txBody>
      </p:sp>
      <p:sp>
        <p:nvSpPr>
          <p:cNvPr id="16" name="文本框 15"/>
          <p:cNvSpPr txBox="1"/>
          <p:nvPr/>
        </p:nvSpPr>
        <p:spPr>
          <a:xfrm>
            <a:off x="351513" y="2886173"/>
            <a:ext cx="6897454" cy="511810"/>
          </a:xfrm>
          <a:prstGeom prst="rect">
            <a:avLst/>
          </a:prstGeom>
          <a:noFill/>
        </p:spPr>
        <p:txBody>
          <a:bodyPr wrap="square" rtlCol="0">
            <a:spAutoFit/>
          </a:bodyPr>
          <a:lstStyle/>
          <a:p>
            <a:pPr marL="0" indent="0" defTabSz="1201420">
              <a:lnSpc>
                <a:spcPct val="114000"/>
              </a:lnSpc>
              <a:spcBef>
                <a:spcPts val="1315"/>
              </a:spcBef>
              <a:buNone/>
              <a:defRPr/>
            </a:pPr>
            <a:r>
              <a:rPr lang="id-ID" sz="2400" spc="394" dirty="0">
                <a:solidFill>
                  <a:schemeClr val="tx1">
                    <a:lumMod val="95000"/>
                    <a:lumOff val="5000"/>
                  </a:schemeClr>
                </a:solidFill>
                <a:latin typeface="字魂58号-创中黑" panose="00000500000000000000" pitchFamily="2" charset="-122"/>
                <a:ea typeface="字魂58号-创中黑" panose="00000500000000000000" pitchFamily="2" charset="-122"/>
                <a:cs typeface="Calibri" panose="020F0502020204030204"/>
                <a:sym typeface="字魂58号-创中黑" panose="00000500000000000000" pitchFamily="2" charset="-122"/>
              </a:rPr>
              <a:t>基于清晰度的多聚焦图像融合算法的实现</a:t>
            </a:r>
            <a:endParaRPr lang="zh-CN" altLang="en-US" sz="2400" b="1" dirty="0">
              <a:solidFill>
                <a:schemeClr val="tx1">
                  <a:lumMod val="95000"/>
                  <a:lumOff val="5000"/>
                </a:schemeClr>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7" name="圆角矩形 11"/>
          <p:cNvSpPr/>
          <p:nvPr/>
        </p:nvSpPr>
        <p:spPr>
          <a:xfrm>
            <a:off x="1046570" y="5541809"/>
            <a:ext cx="2182652" cy="307146"/>
          </a:xfrm>
          <a:prstGeom prst="roundRect">
            <a:avLst/>
          </a:prstGeom>
          <a:solidFill>
            <a:schemeClr val="tx1">
              <a:lumMod val="85000"/>
              <a:lumOff val="1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19897" tIns="59948" rIns="119897" bIns="59948" rtlCol="0" anchor="ctr"/>
          <a:lstStyle/>
          <a:p>
            <a:pPr algn="ctr" defTabSz="1198880"/>
            <a:r>
              <a:rPr lang="zh-CN" altLang="en-US" sz="1315" dirty="0">
                <a:solidFill>
                  <a:schemeClr val="bg1"/>
                </a:solidFill>
                <a:latin typeface="字魂58号-创中黑" panose="00000500000000000000" pitchFamily="2" charset="-122"/>
                <a:ea typeface="字魂58号-创中黑" panose="00000500000000000000" pitchFamily="2" charset="-122"/>
                <a:sym typeface="字魂58号-创中黑" panose="00000500000000000000" pitchFamily="2" charset="-122"/>
              </a:rPr>
              <a:t>答辩人：刘继佳</a:t>
            </a:r>
            <a:endParaRPr lang="zh-CN" altLang="en-US" sz="1315" dirty="0">
              <a:solidFill>
                <a:schemeClr val="bg1"/>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8" name="圆角矩形 11"/>
          <p:cNvSpPr/>
          <p:nvPr/>
        </p:nvSpPr>
        <p:spPr>
          <a:xfrm>
            <a:off x="3228975" y="5541645"/>
            <a:ext cx="2140585" cy="285750"/>
          </a:xfrm>
          <a:prstGeom prst="roundRect">
            <a:avLst/>
          </a:prstGeom>
          <a:solidFill>
            <a:srgbClr val="57A2F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19897" tIns="59948" rIns="119897" bIns="59948" rtlCol="0" anchor="ctr"/>
          <a:lstStyle/>
          <a:p>
            <a:pPr algn="ctr" defTabSz="1198880"/>
            <a:r>
              <a:rPr lang="en-US" altLang="zh-CN" sz="1315" dirty="0">
                <a:solidFill>
                  <a:schemeClr val="bg1"/>
                </a:solidFill>
                <a:latin typeface="字魂58号-创中黑" panose="00000500000000000000" pitchFamily="2" charset="-122"/>
                <a:ea typeface="字魂58号-创中黑" panose="00000500000000000000" pitchFamily="2" charset="-122"/>
                <a:sym typeface="字魂58号-创中黑" panose="00000500000000000000" pitchFamily="2" charset="-122"/>
              </a:rPr>
              <a:t>21</a:t>
            </a:r>
            <a:r>
              <a:rPr lang="zh-CN" altLang="en-US" sz="1315" dirty="0">
                <a:solidFill>
                  <a:schemeClr val="bg1"/>
                </a:solidFill>
                <a:latin typeface="字魂58号-创中黑" panose="00000500000000000000" pitchFamily="2" charset="-122"/>
                <a:ea typeface="字魂58号-创中黑" panose="00000500000000000000" pitchFamily="2" charset="-122"/>
                <a:sym typeface="字魂58号-创中黑" panose="00000500000000000000" pitchFamily="2" charset="-122"/>
              </a:rPr>
              <a:t>级网络空间安全</a:t>
            </a:r>
            <a:r>
              <a:rPr lang="en-US" altLang="zh-CN" sz="1315" dirty="0">
                <a:solidFill>
                  <a:schemeClr val="bg1"/>
                </a:solidFill>
                <a:latin typeface="字魂58号-创中黑" panose="00000500000000000000" pitchFamily="2" charset="-122"/>
                <a:ea typeface="字魂58号-创中黑" panose="00000500000000000000" pitchFamily="2" charset="-122"/>
                <a:sym typeface="字魂58号-创中黑" panose="00000500000000000000" pitchFamily="2" charset="-122"/>
              </a:rPr>
              <a:t>2</a:t>
            </a:r>
            <a:r>
              <a:rPr lang="zh-CN" altLang="en-US" sz="1315" dirty="0">
                <a:solidFill>
                  <a:schemeClr val="bg1"/>
                </a:solidFill>
                <a:latin typeface="字魂58号-创中黑" panose="00000500000000000000" pitchFamily="2" charset="-122"/>
                <a:ea typeface="字魂58号-创中黑" panose="00000500000000000000" pitchFamily="2" charset="-122"/>
                <a:sym typeface="字魂58号-创中黑" panose="00000500000000000000" pitchFamily="2" charset="-122"/>
              </a:rPr>
              <a:t>班</a:t>
            </a:r>
            <a:endParaRPr lang="zh-CN" altLang="en-US" sz="1315" dirty="0">
              <a:solidFill>
                <a:schemeClr val="bg1"/>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2000">
        <p14:gallery dir="l"/>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5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 presetClass="entr" presetSubtype="8" fill="hold" grpId="0" nodeType="after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0-#ppt_w/2"/>
                                          </p:val>
                                        </p:tav>
                                        <p:tav tm="100000">
                                          <p:val>
                                            <p:strVal val="#ppt_x"/>
                                          </p:val>
                                        </p:tav>
                                      </p:tavLst>
                                    </p:anim>
                                    <p:anim calcmode="lin" valueType="num">
                                      <p:cBhvr additive="base">
                                        <p:cTn id="14" dur="500" fill="hold"/>
                                        <p:tgtEl>
                                          <p:spTgt spid="14"/>
                                        </p:tgtEl>
                                        <p:attrNameLst>
                                          <p:attrName>ppt_y</p:attrName>
                                        </p:attrNameLst>
                                      </p:cBhvr>
                                      <p:tavLst>
                                        <p:tav tm="0">
                                          <p:val>
                                            <p:strVal val="#ppt_y"/>
                                          </p:val>
                                        </p:tav>
                                        <p:tav tm="100000">
                                          <p:val>
                                            <p:strVal val="#ppt_y"/>
                                          </p:val>
                                        </p:tav>
                                      </p:tavLst>
                                    </p:anim>
                                  </p:childTnLst>
                                </p:cTn>
                              </p:par>
                            </p:childTnLst>
                          </p:cTn>
                        </p:par>
                        <p:par>
                          <p:cTn id="15" fill="hold">
                            <p:stCondLst>
                              <p:cond delay="1500"/>
                            </p:stCondLst>
                            <p:childTnLst>
                              <p:par>
                                <p:cTn id="16" presetID="16" presetClass="entr" presetSubtype="37" fill="hold" grpId="0" nodeType="after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arn(outVertical)">
                                      <p:cBhvr>
                                        <p:cTn id="18" dur="500"/>
                                        <p:tgtEl>
                                          <p:spTgt spid="17"/>
                                        </p:tgtEl>
                                      </p:cBhvr>
                                    </p:animEffect>
                                  </p:childTnLst>
                                </p:cTn>
                              </p:par>
                            </p:childTnLst>
                          </p:cTn>
                        </p:par>
                        <p:par>
                          <p:cTn id="19" fill="hold">
                            <p:stCondLst>
                              <p:cond delay="2000"/>
                            </p:stCondLst>
                            <p:childTnLst>
                              <p:par>
                                <p:cTn id="20" presetID="16" presetClass="entr" presetSubtype="37" fill="hold" grpId="0"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barn(outVertical)">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P spid="17" grpId="0" animBg="1"/>
      <p:bldP spid="18"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54727" y="1483270"/>
            <a:ext cx="3312579" cy="4138162"/>
          </a:xfrm>
          <a:prstGeom prst="rect">
            <a:avLst/>
          </a:prstGeom>
          <a:solidFill>
            <a:schemeClr val="bg1">
              <a:lumMod val="9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61439" tIns="161439" rIns="161439" bIns="2923828" numCol="1" spcCol="1270" anchor="ctr" anchorCtr="0">
            <a:noAutofit/>
          </a:bodyPr>
          <a:lstStyle/>
          <a:p>
            <a:pPr algn="ctr" defTabSz="1883410">
              <a:lnSpc>
                <a:spcPct val="90000"/>
              </a:lnSpc>
              <a:spcBef>
                <a:spcPct val="0"/>
              </a:spcBef>
              <a:spcAft>
                <a:spcPct val="35000"/>
              </a:spcAft>
            </a:pPr>
            <a:endParaRPr lang="zh-CN" altLang="en-US" sz="4235">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7" name="矩形 6"/>
          <p:cNvSpPr/>
          <p:nvPr/>
        </p:nvSpPr>
        <p:spPr>
          <a:xfrm>
            <a:off x="1285984" y="4883070"/>
            <a:ext cx="2650064" cy="456460"/>
          </a:xfrm>
          <a:prstGeom prst="rect">
            <a:avLst/>
          </a:pr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488" tIns="123078" rIns="152488" bIns="123078" numCol="1" spcCol="1270" anchor="ctr" anchorCtr="0">
            <a:noAutofit/>
          </a:bodyPr>
          <a:lstStyle/>
          <a:p>
            <a:pPr algn="ctr" defTabSz="2058670">
              <a:lnSpc>
                <a:spcPct val="90000"/>
              </a:lnSpc>
              <a:spcBef>
                <a:spcPct val="0"/>
              </a:spcBef>
              <a:spcAft>
                <a:spcPct val="35000"/>
              </a:spcAft>
            </a:pPr>
            <a:endParaRPr lang="zh-CN" altLang="en-US" sz="4630">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8" name="矩形 7"/>
          <p:cNvSpPr/>
          <p:nvPr/>
        </p:nvSpPr>
        <p:spPr>
          <a:xfrm>
            <a:off x="4515751" y="1483270"/>
            <a:ext cx="3312579" cy="4138162"/>
          </a:xfrm>
          <a:prstGeom prst="rect">
            <a:avLst/>
          </a:prstGeom>
          <a:solidFill>
            <a:schemeClr val="bg1">
              <a:lumMod val="9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61439" tIns="161439" rIns="161439" bIns="2923828" numCol="1" spcCol="1270" anchor="ctr" anchorCtr="0">
            <a:noAutofit/>
          </a:bodyPr>
          <a:lstStyle/>
          <a:p>
            <a:pPr algn="ctr" defTabSz="1883410">
              <a:lnSpc>
                <a:spcPct val="90000"/>
              </a:lnSpc>
              <a:spcBef>
                <a:spcPct val="0"/>
              </a:spcBef>
              <a:spcAft>
                <a:spcPct val="35000"/>
              </a:spcAft>
            </a:pPr>
            <a:endParaRPr lang="zh-CN" altLang="en-US" sz="4235">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9" name="矩形 8"/>
          <p:cNvSpPr/>
          <p:nvPr/>
        </p:nvSpPr>
        <p:spPr>
          <a:xfrm>
            <a:off x="4847007" y="4883070"/>
            <a:ext cx="2650064" cy="456460"/>
          </a:xfrm>
          <a:prstGeom prst="rect">
            <a:avLst/>
          </a:pr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488" tIns="123078" rIns="152488" bIns="123078" numCol="1" spcCol="1270" anchor="ctr" anchorCtr="0">
            <a:noAutofit/>
          </a:bodyPr>
          <a:lstStyle/>
          <a:p>
            <a:pPr algn="ctr" defTabSz="2058670">
              <a:lnSpc>
                <a:spcPct val="90000"/>
              </a:lnSpc>
              <a:spcBef>
                <a:spcPct val="0"/>
              </a:spcBef>
              <a:spcAft>
                <a:spcPct val="35000"/>
              </a:spcAft>
            </a:pPr>
            <a:endParaRPr lang="zh-CN" altLang="en-US" sz="4630" dirty="0">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0" name="矩形 9"/>
          <p:cNvSpPr/>
          <p:nvPr/>
        </p:nvSpPr>
        <p:spPr>
          <a:xfrm>
            <a:off x="8076773" y="1483270"/>
            <a:ext cx="3312579" cy="4138162"/>
          </a:xfrm>
          <a:prstGeom prst="rect">
            <a:avLst/>
          </a:prstGeom>
          <a:solidFill>
            <a:schemeClr val="bg1">
              <a:lumMod val="9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61439" tIns="161439" rIns="161439" bIns="2923828" numCol="1" spcCol="1270" anchor="ctr" anchorCtr="0">
            <a:noAutofit/>
          </a:bodyPr>
          <a:lstStyle/>
          <a:p>
            <a:pPr algn="ctr" defTabSz="1883410">
              <a:lnSpc>
                <a:spcPct val="90000"/>
              </a:lnSpc>
              <a:spcBef>
                <a:spcPct val="0"/>
              </a:spcBef>
              <a:spcAft>
                <a:spcPct val="35000"/>
              </a:spcAft>
            </a:pPr>
            <a:endParaRPr lang="zh-CN" altLang="en-US" sz="4235">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1" name="矩形 10"/>
          <p:cNvSpPr/>
          <p:nvPr/>
        </p:nvSpPr>
        <p:spPr>
          <a:xfrm>
            <a:off x="8407396" y="4876720"/>
            <a:ext cx="2650064" cy="456460"/>
          </a:xfrm>
          <a:prstGeom prst="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488" tIns="123078" rIns="152488" bIns="123078" numCol="1" spcCol="1270" anchor="ctr" anchorCtr="0">
            <a:noAutofit/>
          </a:bodyPr>
          <a:lstStyle/>
          <a:p>
            <a:pPr algn="ctr" defTabSz="2058670">
              <a:lnSpc>
                <a:spcPct val="90000"/>
              </a:lnSpc>
              <a:spcBef>
                <a:spcPct val="0"/>
              </a:spcBef>
              <a:spcAft>
                <a:spcPct val="35000"/>
              </a:spcAft>
            </a:pPr>
            <a:endParaRPr lang="zh-CN" altLang="en-US" sz="4630">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2" name="矩形 11"/>
          <p:cNvSpPr/>
          <p:nvPr/>
        </p:nvSpPr>
        <p:spPr>
          <a:xfrm>
            <a:off x="1656887" y="4911465"/>
            <a:ext cx="2209245" cy="365125"/>
          </a:xfrm>
          <a:prstGeom prst="rect">
            <a:avLst/>
          </a:prstGeom>
          <a:solidFill>
            <a:schemeClr val="accent1"/>
          </a:solidFill>
        </p:spPr>
        <p:txBody>
          <a:bodyPr wrap="square">
            <a:spAutoFit/>
            <a:scene3d>
              <a:camera prst="orthographicFront"/>
              <a:lightRig rig="threePt" dir="t"/>
            </a:scene3d>
            <a:sp3d contourW="12700"/>
          </a:bodyPr>
          <a:lstStyle/>
          <a:p>
            <a:pPr indent="0">
              <a:buNone/>
            </a:pPr>
            <a:r>
              <a:rPr lang="en-US" sz="1775" b="1">
                <a:latin typeface="宋体" panose="02010600030101010101" pitchFamily="2" charset="-122"/>
                <a:ea typeface="宋体" panose="02010600030101010101" pitchFamily="2" charset="-122"/>
                <a:cs typeface="宋体" panose="02010600030101010101" pitchFamily="2" charset="-122"/>
                <a:sym typeface="+mn-ea"/>
              </a:rPr>
              <a:t>边界严拓预处理</a:t>
            </a:r>
            <a:endParaRPr lang="zh-CN" altLang="en-US" sz="1775" b="1" dirty="0">
              <a:solidFill>
                <a:schemeClr val="bg1"/>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3" name="矩形 12"/>
          <p:cNvSpPr/>
          <p:nvPr/>
        </p:nvSpPr>
        <p:spPr>
          <a:xfrm>
            <a:off x="5232263" y="4922260"/>
            <a:ext cx="2209245" cy="365125"/>
          </a:xfrm>
          <a:prstGeom prst="rect">
            <a:avLst/>
          </a:prstGeom>
          <a:solidFill>
            <a:schemeClr val="accent1"/>
          </a:solidFill>
        </p:spPr>
        <p:txBody>
          <a:bodyPr wrap="square">
            <a:spAutoFit/>
            <a:scene3d>
              <a:camera prst="orthographicFront"/>
              <a:lightRig rig="threePt" dir="t"/>
            </a:scene3d>
            <a:sp3d contourW="12700"/>
          </a:bodyPr>
          <a:lstStyle/>
          <a:p>
            <a:pPr indent="0">
              <a:buNone/>
            </a:pPr>
            <a:r>
              <a:rPr lang="en-US" sz="1775" b="1">
                <a:latin typeface="宋体" panose="02010600030101010101" pitchFamily="2" charset="-122"/>
                <a:ea typeface="宋体" panose="02010600030101010101" pitchFamily="2" charset="-122"/>
                <a:cs typeface="宋体" panose="02010600030101010101" pitchFamily="2" charset="-122"/>
                <a:sym typeface="+mn-ea"/>
              </a:rPr>
              <a:t>将bmp图片分块</a:t>
            </a:r>
            <a:endParaRPr lang="zh-CN" altLang="en-US" sz="1775" b="1" dirty="0">
              <a:solidFill>
                <a:schemeClr val="bg1"/>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4" name="矩形 13"/>
          <p:cNvSpPr/>
          <p:nvPr/>
        </p:nvSpPr>
        <p:spPr>
          <a:xfrm>
            <a:off x="8477885" y="4883150"/>
            <a:ext cx="2529840" cy="365125"/>
          </a:xfrm>
          <a:prstGeom prst="rect">
            <a:avLst/>
          </a:prstGeom>
        </p:spPr>
        <p:txBody>
          <a:bodyPr wrap="square">
            <a:spAutoFit/>
            <a:scene3d>
              <a:camera prst="orthographicFront"/>
              <a:lightRig rig="threePt" dir="t"/>
            </a:scene3d>
            <a:sp3d contourW="12700"/>
          </a:bodyPr>
          <a:lstStyle/>
          <a:p>
            <a:pPr indent="0">
              <a:buNone/>
            </a:pPr>
            <a:r>
              <a:rPr lang="en-US" sz="1775" b="1">
                <a:latin typeface="宋体" panose="02010600030101010101" pitchFamily="2" charset="-122"/>
                <a:ea typeface="宋体" panose="02010600030101010101" pitchFamily="2" charset="-122"/>
                <a:cs typeface="宋体" panose="02010600030101010101" pitchFamily="2" charset="-122"/>
                <a:sym typeface="+mn-ea"/>
              </a:rPr>
              <a:t>计算各个块的清晰度</a:t>
            </a:r>
            <a:endParaRPr lang="zh-CN" altLang="en-US" sz="1775" b="1" dirty="0">
              <a:solidFill>
                <a:schemeClr val="bg1"/>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5" name="文本框 14"/>
          <p:cNvSpPr txBox="1"/>
          <p:nvPr/>
        </p:nvSpPr>
        <p:spPr>
          <a:xfrm>
            <a:off x="1355814" y="3974381"/>
            <a:ext cx="2580233" cy="998855"/>
          </a:xfrm>
          <a:prstGeom prst="rect">
            <a:avLst/>
          </a:prstGeom>
          <a:noFill/>
        </p:spPr>
        <p:txBody>
          <a:bodyPr wrap="square" rtlCol="0">
            <a:spAutoFit/>
          </a:bodyPr>
          <a:lstStyle/>
          <a:p>
            <a:pPr algn="ctr">
              <a:spcBef>
                <a:spcPts val="790"/>
              </a:spcBef>
            </a:pPr>
            <a:r>
              <a:rPr lang="en-US" sz="1310" b="1">
                <a:latin typeface="宋体" panose="02010600030101010101" pitchFamily="2" charset="-122"/>
                <a:ea typeface="宋体" panose="02010600030101010101" pitchFamily="2" charset="-122"/>
                <a:cs typeface="宋体" panose="02010600030101010101" pitchFamily="2" charset="-122"/>
                <a:sym typeface="+mn-ea"/>
              </a:rPr>
              <a:t>在图像长宽不能除尽所选的分块数量时，以上边界和右边界为轴将像素数据对称填充</a:t>
            </a:r>
            <a:endParaRPr lang="en-US" altLang="en-US" sz="1310" b="1">
              <a:latin typeface="宋体" panose="02010600030101010101" pitchFamily="2" charset="-122"/>
              <a:ea typeface="宋体" panose="02010600030101010101" pitchFamily="2" charset="-122"/>
              <a:cs typeface="宋体" panose="02010600030101010101" pitchFamily="2" charset="-122"/>
            </a:endParaRPr>
          </a:p>
          <a:p>
            <a:pPr algn="ctr">
              <a:spcBef>
                <a:spcPts val="790"/>
              </a:spcBef>
            </a:pPr>
            <a:r>
              <a:rPr lang="zh-CN" altLang="en-US" sz="1315" dirty="0">
                <a:latin typeface="字魂58号-创中黑" panose="00000500000000000000" pitchFamily="2" charset="-122"/>
                <a:ea typeface="字魂58号-创中黑" panose="00000500000000000000" pitchFamily="2" charset="-122"/>
                <a:cs typeface="Hiragino Sans GB W3" charset="-122"/>
                <a:sym typeface="字魂58号-创中黑" panose="00000500000000000000" pitchFamily="2" charset="-122"/>
              </a:rPr>
              <a:t> </a:t>
            </a:r>
            <a:endParaRPr lang="en-US" altLang="zh-CN" sz="1315" dirty="0">
              <a:latin typeface="字魂58号-创中黑" panose="00000500000000000000" pitchFamily="2" charset="-122"/>
              <a:ea typeface="字魂58号-创中黑" panose="00000500000000000000" pitchFamily="2" charset="-122"/>
              <a:cs typeface="Hiragino Sans GB W3" charset="-122"/>
              <a:sym typeface="字魂58号-创中黑" panose="00000500000000000000" pitchFamily="2" charset="-122"/>
            </a:endParaRPr>
          </a:p>
        </p:txBody>
      </p:sp>
      <p:sp>
        <p:nvSpPr>
          <p:cNvPr id="16" name="文本框 15"/>
          <p:cNvSpPr txBox="1"/>
          <p:nvPr/>
        </p:nvSpPr>
        <p:spPr>
          <a:xfrm>
            <a:off x="4879762" y="3974381"/>
            <a:ext cx="2580233" cy="797560"/>
          </a:xfrm>
          <a:prstGeom prst="rect">
            <a:avLst/>
          </a:prstGeom>
          <a:noFill/>
        </p:spPr>
        <p:txBody>
          <a:bodyPr wrap="square" rtlCol="0">
            <a:spAutoFit/>
          </a:bodyPr>
          <a:lstStyle/>
          <a:p>
            <a:pPr algn="ctr">
              <a:spcBef>
                <a:spcPts val="790"/>
              </a:spcBef>
            </a:pPr>
            <a:r>
              <a:rPr lang="en-US" sz="1310" b="1">
                <a:latin typeface="宋体" panose="02010600030101010101" pitchFamily="2" charset="-122"/>
                <a:ea typeface="宋体" panose="02010600030101010101" pitchFamily="2" charset="-122"/>
                <a:cs typeface="宋体" panose="02010600030101010101" pitchFamily="2" charset="-122"/>
                <a:sym typeface="+mn-ea"/>
              </a:rPr>
              <a:t>可将原图与融合图像的分块图输出保存</a:t>
            </a:r>
            <a:endParaRPr lang="en-US" altLang="en-US" sz="1310" b="1">
              <a:latin typeface="宋体" panose="02010600030101010101" pitchFamily="2" charset="-122"/>
              <a:ea typeface="宋体" panose="02010600030101010101" pitchFamily="2" charset="-122"/>
              <a:cs typeface="宋体" panose="02010600030101010101" pitchFamily="2" charset="-122"/>
            </a:endParaRPr>
          </a:p>
          <a:p>
            <a:pPr algn="ctr">
              <a:spcBef>
                <a:spcPts val="790"/>
              </a:spcBef>
            </a:pPr>
            <a:r>
              <a:rPr lang="zh-CN" altLang="en-US" sz="1315" dirty="0">
                <a:latin typeface="字魂58号-创中黑" panose="00000500000000000000" pitchFamily="2" charset="-122"/>
                <a:ea typeface="字魂58号-创中黑" panose="00000500000000000000" pitchFamily="2" charset="-122"/>
                <a:cs typeface="Hiragino Sans GB W3" charset="-122"/>
                <a:sym typeface="字魂58号-创中黑" panose="00000500000000000000" pitchFamily="2" charset="-122"/>
              </a:rPr>
              <a:t> </a:t>
            </a:r>
            <a:endParaRPr lang="en-US" altLang="zh-CN" sz="1315" dirty="0">
              <a:latin typeface="字魂58号-创中黑" panose="00000500000000000000" pitchFamily="2" charset="-122"/>
              <a:ea typeface="字魂58号-创中黑" panose="00000500000000000000" pitchFamily="2" charset="-122"/>
              <a:cs typeface="Hiragino Sans GB W3" charset="-122"/>
              <a:sym typeface="字魂58号-创中黑" panose="00000500000000000000" pitchFamily="2" charset="-122"/>
            </a:endParaRPr>
          </a:p>
        </p:txBody>
      </p:sp>
      <p:sp>
        <p:nvSpPr>
          <p:cNvPr id="17" name="文本框 16"/>
          <p:cNvSpPr txBox="1"/>
          <p:nvPr/>
        </p:nvSpPr>
        <p:spPr>
          <a:xfrm>
            <a:off x="8477861" y="3974381"/>
            <a:ext cx="2580233" cy="797560"/>
          </a:xfrm>
          <a:prstGeom prst="rect">
            <a:avLst/>
          </a:prstGeom>
          <a:noFill/>
        </p:spPr>
        <p:txBody>
          <a:bodyPr wrap="square" rtlCol="0">
            <a:spAutoFit/>
          </a:bodyPr>
          <a:lstStyle/>
          <a:p>
            <a:pPr algn="ctr">
              <a:spcBef>
                <a:spcPts val="790"/>
              </a:spcBef>
            </a:pPr>
            <a:r>
              <a:rPr lang="en-US" sz="1310" b="1">
                <a:latin typeface="宋体" panose="02010600030101010101" pitchFamily="2" charset="-122"/>
                <a:ea typeface="宋体" panose="02010600030101010101" pitchFamily="2" charset="-122"/>
                <a:cs typeface="宋体" panose="02010600030101010101" pitchFamily="2" charset="-122"/>
                <a:sym typeface="+mn-ea"/>
              </a:rPr>
              <a:t>根据公式成功计算出各个块的清晰度</a:t>
            </a:r>
            <a:endParaRPr lang="en-US" altLang="en-US" sz="1310" b="1">
              <a:latin typeface="宋体" panose="02010600030101010101" pitchFamily="2" charset="-122"/>
              <a:ea typeface="宋体" panose="02010600030101010101" pitchFamily="2" charset="-122"/>
              <a:cs typeface="宋体" panose="02010600030101010101" pitchFamily="2" charset="-122"/>
            </a:endParaRPr>
          </a:p>
          <a:p>
            <a:pPr algn="ctr">
              <a:spcBef>
                <a:spcPts val="790"/>
              </a:spcBef>
            </a:pPr>
            <a:r>
              <a:rPr lang="zh-CN" altLang="en-US" sz="1315" b="1" dirty="0">
                <a:latin typeface="字魂58号-创中黑" panose="00000500000000000000" pitchFamily="2" charset="-122"/>
                <a:ea typeface="字魂58号-创中黑" panose="00000500000000000000" pitchFamily="2" charset="-122"/>
                <a:cs typeface="Hiragino Sans GB W3" charset="-122"/>
                <a:sym typeface="字魂58号-创中黑" panose="00000500000000000000" pitchFamily="2" charset="-122"/>
              </a:rPr>
              <a:t> </a:t>
            </a:r>
            <a:endParaRPr lang="en-US" altLang="zh-CN" sz="1315" b="1" dirty="0">
              <a:latin typeface="字魂58号-创中黑" panose="00000500000000000000" pitchFamily="2" charset="-122"/>
              <a:ea typeface="字魂58号-创中黑" panose="00000500000000000000" pitchFamily="2" charset="-122"/>
              <a:cs typeface="Hiragino Sans GB W3" charset="-122"/>
              <a:sym typeface="字魂58号-创中黑" panose="00000500000000000000" pitchFamily="2" charset="-122"/>
            </a:endParaRPr>
          </a:p>
        </p:txBody>
      </p:sp>
      <p:pic>
        <p:nvPicPr>
          <p:cNvPr id="19" name="图片 18"/>
          <p:cNvPicPr>
            <a:picLocks noChangeAspect="1"/>
          </p:cNvPicPr>
          <p:nvPr/>
        </p:nvPicPr>
        <p:blipFill rotWithShape="1">
          <a:blip r:embed="rId1">
            <a:extLst>
              <a:ext uri="{28A0092B-C50C-407E-A947-70E740481C1C}">
                <a14:useLocalDpi xmlns:a14="http://schemas.microsoft.com/office/drawing/2010/main" val="0"/>
              </a:ext>
            </a:extLst>
          </a:blip>
          <a:srcRect t="58776" r="53337"/>
          <a:stretch>
            <a:fillRect/>
          </a:stretch>
        </p:blipFill>
        <p:spPr>
          <a:xfrm rot="5400000" flipH="1" flipV="1">
            <a:off x="1818288" y="1373173"/>
            <a:ext cx="1647775" cy="2587924"/>
          </a:xfrm>
          <a:prstGeom prst="rect">
            <a:avLst/>
          </a:prstGeom>
        </p:spPr>
      </p:pic>
      <p:pic>
        <p:nvPicPr>
          <p:cNvPr id="23" name="图片 22"/>
          <p:cNvPicPr>
            <a:picLocks noChangeAspect="1"/>
          </p:cNvPicPr>
          <p:nvPr/>
        </p:nvPicPr>
        <p:blipFill rotWithShape="1">
          <a:blip r:embed="rId1">
            <a:extLst>
              <a:ext uri="{28A0092B-C50C-407E-A947-70E740481C1C}">
                <a14:useLocalDpi xmlns:a14="http://schemas.microsoft.com/office/drawing/2010/main" val="0"/>
              </a:ext>
            </a:extLst>
          </a:blip>
          <a:srcRect t="58776" r="53337"/>
          <a:stretch>
            <a:fillRect/>
          </a:stretch>
        </p:blipFill>
        <p:spPr>
          <a:xfrm rot="5400000" flipH="1" flipV="1">
            <a:off x="5401510" y="1373103"/>
            <a:ext cx="1647775" cy="2587924"/>
          </a:xfrm>
          <a:prstGeom prst="rect">
            <a:avLst/>
          </a:prstGeom>
        </p:spPr>
      </p:pic>
      <p:pic>
        <p:nvPicPr>
          <p:cNvPr id="24" name="图片 23"/>
          <p:cNvPicPr>
            <a:picLocks noChangeAspect="1"/>
          </p:cNvPicPr>
          <p:nvPr/>
        </p:nvPicPr>
        <p:blipFill rotWithShape="1">
          <a:blip r:embed="rId1">
            <a:extLst>
              <a:ext uri="{28A0092B-C50C-407E-A947-70E740481C1C}">
                <a14:useLocalDpi xmlns:a14="http://schemas.microsoft.com/office/drawing/2010/main" val="0"/>
              </a:ext>
            </a:extLst>
          </a:blip>
          <a:srcRect t="58776" r="53337"/>
          <a:stretch>
            <a:fillRect/>
          </a:stretch>
        </p:blipFill>
        <p:spPr>
          <a:xfrm rot="5400000" flipH="1" flipV="1">
            <a:off x="8921087" y="1355849"/>
            <a:ext cx="1647775" cy="258792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954727" y="1483270"/>
            <a:ext cx="3312579" cy="4138162"/>
          </a:xfrm>
          <a:prstGeom prst="rect">
            <a:avLst/>
          </a:prstGeom>
          <a:solidFill>
            <a:schemeClr val="bg1">
              <a:lumMod val="9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61439" tIns="161439" rIns="161439" bIns="2923828" numCol="1" spcCol="1270" anchor="ctr" anchorCtr="0">
            <a:noAutofit/>
          </a:bodyPr>
          <a:lstStyle/>
          <a:p>
            <a:pPr algn="ctr" defTabSz="1883410">
              <a:lnSpc>
                <a:spcPct val="90000"/>
              </a:lnSpc>
              <a:spcBef>
                <a:spcPct val="0"/>
              </a:spcBef>
              <a:spcAft>
                <a:spcPct val="35000"/>
              </a:spcAft>
            </a:pPr>
            <a:endParaRPr lang="zh-CN" altLang="en-US" sz="4235">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7" name="矩形 6"/>
          <p:cNvSpPr/>
          <p:nvPr/>
        </p:nvSpPr>
        <p:spPr>
          <a:xfrm>
            <a:off x="1285984" y="4883070"/>
            <a:ext cx="2650064" cy="456460"/>
          </a:xfrm>
          <a:prstGeom prst="rect">
            <a:avLst/>
          </a:pr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488" tIns="123078" rIns="152488" bIns="123078" numCol="1" spcCol="1270" anchor="ctr" anchorCtr="0">
            <a:noAutofit/>
          </a:bodyPr>
          <a:lstStyle/>
          <a:p>
            <a:pPr algn="ctr" defTabSz="2058670">
              <a:lnSpc>
                <a:spcPct val="90000"/>
              </a:lnSpc>
              <a:spcBef>
                <a:spcPct val="0"/>
              </a:spcBef>
              <a:spcAft>
                <a:spcPct val="35000"/>
              </a:spcAft>
            </a:pPr>
            <a:endParaRPr lang="zh-CN" altLang="en-US" sz="4630">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8" name="矩形 7"/>
          <p:cNvSpPr/>
          <p:nvPr/>
        </p:nvSpPr>
        <p:spPr>
          <a:xfrm>
            <a:off x="4515751" y="1483270"/>
            <a:ext cx="3312579" cy="4138162"/>
          </a:xfrm>
          <a:prstGeom prst="rect">
            <a:avLst/>
          </a:prstGeom>
          <a:solidFill>
            <a:schemeClr val="bg1">
              <a:lumMod val="9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61439" tIns="161439" rIns="161439" bIns="2923828" numCol="1" spcCol="1270" anchor="ctr" anchorCtr="0">
            <a:noAutofit/>
          </a:bodyPr>
          <a:lstStyle/>
          <a:p>
            <a:pPr algn="ctr" defTabSz="1883410">
              <a:lnSpc>
                <a:spcPct val="90000"/>
              </a:lnSpc>
              <a:spcBef>
                <a:spcPct val="0"/>
              </a:spcBef>
              <a:spcAft>
                <a:spcPct val="35000"/>
              </a:spcAft>
            </a:pPr>
            <a:endParaRPr lang="zh-CN" altLang="en-US" sz="4235">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9" name="矩形 8"/>
          <p:cNvSpPr/>
          <p:nvPr/>
        </p:nvSpPr>
        <p:spPr>
          <a:xfrm>
            <a:off x="4847007" y="4883070"/>
            <a:ext cx="2650064" cy="456460"/>
          </a:xfrm>
          <a:prstGeom prst="rect">
            <a:avLst/>
          </a:pr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488" tIns="123078" rIns="152488" bIns="123078" numCol="1" spcCol="1270" anchor="ctr" anchorCtr="0">
            <a:noAutofit/>
          </a:bodyPr>
          <a:lstStyle/>
          <a:p>
            <a:pPr algn="ctr" defTabSz="2058670">
              <a:lnSpc>
                <a:spcPct val="90000"/>
              </a:lnSpc>
              <a:spcBef>
                <a:spcPct val="0"/>
              </a:spcBef>
              <a:spcAft>
                <a:spcPct val="35000"/>
              </a:spcAft>
            </a:pPr>
            <a:endParaRPr lang="zh-CN" altLang="en-US" sz="4630" dirty="0">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0" name="矩形 9"/>
          <p:cNvSpPr/>
          <p:nvPr/>
        </p:nvSpPr>
        <p:spPr>
          <a:xfrm>
            <a:off x="8076773" y="1483270"/>
            <a:ext cx="3312579" cy="4138162"/>
          </a:xfrm>
          <a:prstGeom prst="rect">
            <a:avLst/>
          </a:prstGeom>
          <a:solidFill>
            <a:schemeClr val="bg1">
              <a:lumMod val="9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161439" tIns="161439" rIns="161439" bIns="2923828" numCol="1" spcCol="1270" anchor="ctr" anchorCtr="0">
            <a:noAutofit/>
          </a:bodyPr>
          <a:lstStyle/>
          <a:p>
            <a:pPr algn="ctr" defTabSz="1883410">
              <a:lnSpc>
                <a:spcPct val="90000"/>
              </a:lnSpc>
              <a:spcBef>
                <a:spcPct val="0"/>
              </a:spcBef>
              <a:spcAft>
                <a:spcPct val="35000"/>
              </a:spcAft>
            </a:pPr>
            <a:endParaRPr lang="zh-CN" altLang="en-US" sz="4235">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1" name="矩形 10"/>
          <p:cNvSpPr/>
          <p:nvPr/>
        </p:nvSpPr>
        <p:spPr>
          <a:xfrm>
            <a:off x="8407396" y="4876720"/>
            <a:ext cx="2650064" cy="456460"/>
          </a:xfrm>
          <a:prstGeom prst="rect">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488" tIns="123078" rIns="152488" bIns="123078" numCol="1" spcCol="1270" anchor="ctr" anchorCtr="0">
            <a:noAutofit/>
          </a:bodyPr>
          <a:lstStyle/>
          <a:p>
            <a:pPr algn="ctr" defTabSz="2058670">
              <a:lnSpc>
                <a:spcPct val="90000"/>
              </a:lnSpc>
              <a:spcBef>
                <a:spcPct val="0"/>
              </a:spcBef>
              <a:spcAft>
                <a:spcPct val="35000"/>
              </a:spcAft>
            </a:pPr>
            <a:endParaRPr lang="zh-CN" altLang="en-US" sz="4630">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2" name="矩形 11"/>
          <p:cNvSpPr/>
          <p:nvPr/>
        </p:nvSpPr>
        <p:spPr>
          <a:xfrm>
            <a:off x="1498137" y="4882890"/>
            <a:ext cx="2209245" cy="365125"/>
          </a:xfrm>
          <a:prstGeom prst="rect">
            <a:avLst/>
          </a:prstGeom>
          <a:solidFill>
            <a:schemeClr val="accent1"/>
          </a:solidFill>
        </p:spPr>
        <p:txBody>
          <a:bodyPr wrap="square">
            <a:spAutoFit/>
            <a:scene3d>
              <a:camera prst="orthographicFront"/>
              <a:lightRig rig="threePt" dir="t"/>
            </a:scene3d>
            <a:sp3d contourW="12700"/>
          </a:bodyPr>
          <a:lstStyle/>
          <a:p>
            <a:pPr indent="0">
              <a:buNone/>
            </a:pPr>
            <a:r>
              <a:rPr lang="en-US" sz="1775">
                <a:latin typeface="宋体" panose="02010600030101010101" pitchFamily="2" charset="-122"/>
                <a:ea typeface="宋体" panose="02010600030101010101" pitchFamily="2" charset="-122"/>
                <a:cs typeface="宋体" panose="02010600030101010101" pitchFamily="2" charset="-122"/>
                <a:sym typeface="+mn-ea"/>
              </a:rPr>
              <a:t>   </a:t>
            </a:r>
            <a:r>
              <a:rPr lang="en-US" sz="1775" b="1">
                <a:latin typeface="宋体" panose="02010600030101010101" pitchFamily="2" charset="-122"/>
                <a:ea typeface="宋体" panose="02010600030101010101" pitchFamily="2" charset="-122"/>
                <a:cs typeface="宋体" panose="02010600030101010101" pitchFamily="2" charset="-122"/>
                <a:sym typeface="+mn-ea"/>
              </a:rPr>
              <a:t>一致性校验</a:t>
            </a:r>
            <a:endParaRPr lang="zh-CN" altLang="en-US" sz="1775" b="1" dirty="0">
              <a:solidFill>
                <a:schemeClr val="bg1"/>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3" name="矩形 12"/>
          <p:cNvSpPr/>
          <p:nvPr/>
        </p:nvSpPr>
        <p:spPr>
          <a:xfrm>
            <a:off x="4889500" y="4922520"/>
            <a:ext cx="2552065" cy="365125"/>
          </a:xfrm>
          <a:prstGeom prst="rect">
            <a:avLst/>
          </a:prstGeom>
          <a:solidFill>
            <a:schemeClr val="accent1"/>
          </a:solidFill>
        </p:spPr>
        <p:txBody>
          <a:bodyPr wrap="square">
            <a:spAutoFit/>
            <a:scene3d>
              <a:camera prst="orthographicFront"/>
              <a:lightRig rig="threePt" dir="t"/>
            </a:scene3d>
            <a:sp3d contourW="12700"/>
          </a:bodyPr>
          <a:lstStyle/>
          <a:p>
            <a:pPr indent="0">
              <a:buNone/>
            </a:pPr>
            <a:r>
              <a:rPr lang="en-US" sz="1775" b="1">
                <a:latin typeface="宋体" panose="02010600030101010101" pitchFamily="2" charset="-122"/>
                <a:ea typeface="宋体" panose="02010600030101010101" pitchFamily="2" charset="-122"/>
                <a:cs typeface="宋体" panose="02010600030101010101" pitchFamily="2" charset="-122"/>
                <a:sym typeface="+mn-ea"/>
              </a:rPr>
              <a:t>能够自由设置分块大小</a:t>
            </a:r>
            <a:endParaRPr lang="zh-CN" altLang="en-US" sz="1775" b="1" dirty="0">
              <a:solidFill>
                <a:schemeClr val="bg1"/>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4" name="矩形 13"/>
          <p:cNvSpPr/>
          <p:nvPr/>
        </p:nvSpPr>
        <p:spPr>
          <a:xfrm>
            <a:off x="8519160" y="4792345"/>
            <a:ext cx="2529840" cy="638810"/>
          </a:xfrm>
          <a:prstGeom prst="rect">
            <a:avLst/>
          </a:prstGeom>
        </p:spPr>
        <p:txBody>
          <a:bodyPr wrap="square">
            <a:spAutoFit/>
            <a:scene3d>
              <a:camera prst="orthographicFront"/>
              <a:lightRig rig="threePt" dir="t"/>
            </a:scene3d>
            <a:sp3d contourW="12700"/>
          </a:bodyPr>
          <a:lstStyle/>
          <a:p>
            <a:pPr indent="0">
              <a:buNone/>
            </a:pPr>
            <a:r>
              <a:rPr lang="en-US" sz="1775" b="1">
                <a:latin typeface="宋体" panose="02010600030101010101" pitchFamily="2" charset="-122"/>
                <a:ea typeface="宋体" panose="02010600030101010101" pitchFamily="2" charset="-122"/>
                <a:cs typeface="宋体" panose="02010600030101010101" pitchFamily="2" charset="-122"/>
                <a:sym typeface="+mn-ea"/>
              </a:rPr>
              <a:t>能够保存原始图像和融合图像的分块图</a:t>
            </a:r>
            <a:endParaRPr lang="zh-CN" altLang="en-US" sz="1775" b="1" dirty="0">
              <a:solidFill>
                <a:schemeClr val="bg1"/>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5" name="文本框 14"/>
          <p:cNvSpPr txBox="1"/>
          <p:nvPr/>
        </p:nvSpPr>
        <p:spPr>
          <a:xfrm>
            <a:off x="1312634" y="3802296"/>
            <a:ext cx="2580233" cy="1200150"/>
          </a:xfrm>
          <a:prstGeom prst="rect">
            <a:avLst/>
          </a:prstGeom>
          <a:noFill/>
        </p:spPr>
        <p:txBody>
          <a:bodyPr wrap="square" rtlCol="0">
            <a:spAutoFit/>
          </a:bodyPr>
          <a:lstStyle/>
          <a:p>
            <a:pPr algn="ctr">
              <a:spcBef>
                <a:spcPts val="790"/>
              </a:spcBef>
            </a:pPr>
            <a:r>
              <a:rPr lang="en-US" sz="1310" b="1">
                <a:latin typeface="宋体" panose="02010600030101010101" pitchFamily="2" charset="-122"/>
                <a:ea typeface="宋体" panose="02010600030101010101" pitchFamily="2" charset="-122"/>
                <a:cs typeface="宋体" panose="02010600030101010101" pitchFamily="2" charset="-122"/>
                <a:sym typeface="+mn-ea"/>
              </a:rPr>
              <a:t>比较一个块周围的块来自哪个图片的块多，若来自另一张图片的块更多则修改这一个块的来源为另一张图的相应位置</a:t>
            </a:r>
            <a:endParaRPr lang="en-US" altLang="en-US" sz="1310" b="1">
              <a:latin typeface="宋体" panose="02010600030101010101" pitchFamily="2" charset="-122"/>
              <a:ea typeface="宋体" panose="02010600030101010101" pitchFamily="2" charset="-122"/>
              <a:cs typeface="宋体" panose="02010600030101010101" pitchFamily="2" charset="-122"/>
            </a:endParaRPr>
          </a:p>
          <a:p>
            <a:pPr algn="ctr">
              <a:spcBef>
                <a:spcPts val="790"/>
              </a:spcBef>
            </a:pPr>
            <a:r>
              <a:rPr lang="zh-CN" altLang="en-US" sz="1315" dirty="0">
                <a:latin typeface="字魂58号-创中黑" panose="00000500000000000000" pitchFamily="2" charset="-122"/>
                <a:ea typeface="字魂58号-创中黑" panose="00000500000000000000" pitchFamily="2" charset="-122"/>
                <a:cs typeface="Hiragino Sans GB W3" charset="-122"/>
                <a:sym typeface="字魂58号-创中黑" panose="00000500000000000000" pitchFamily="2" charset="-122"/>
              </a:rPr>
              <a:t> </a:t>
            </a:r>
            <a:endParaRPr lang="en-US" altLang="zh-CN" sz="1315" dirty="0">
              <a:latin typeface="字魂58号-创中黑" panose="00000500000000000000" pitchFamily="2" charset="-122"/>
              <a:ea typeface="字魂58号-创中黑" panose="00000500000000000000" pitchFamily="2" charset="-122"/>
              <a:cs typeface="Hiragino Sans GB W3" charset="-122"/>
              <a:sym typeface="字魂58号-创中黑" panose="00000500000000000000" pitchFamily="2" charset="-122"/>
            </a:endParaRPr>
          </a:p>
        </p:txBody>
      </p:sp>
      <p:sp>
        <p:nvSpPr>
          <p:cNvPr id="16" name="文本框 15"/>
          <p:cNvSpPr txBox="1"/>
          <p:nvPr/>
        </p:nvSpPr>
        <p:spPr>
          <a:xfrm>
            <a:off x="4879762" y="3974381"/>
            <a:ext cx="2580233" cy="998855"/>
          </a:xfrm>
          <a:prstGeom prst="rect">
            <a:avLst/>
          </a:prstGeom>
          <a:noFill/>
        </p:spPr>
        <p:txBody>
          <a:bodyPr wrap="square" rtlCol="0">
            <a:spAutoFit/>
          </a:bodyPr>
          <a:lstStyle/>
          <a:p>
            <a:pPr algn="ctr">
              <a:spcBef>
                <a:spcPts val="790"/>
              </a:spcBef>
            </a:pPr>
            <a:r>
              <a:rPr lang="en-US" sz="1310" b="1">
                <a:latin typeface="宋体" panose="02010600030101010101" pitchFamily="2" charset="-122"/>
                <a:ea typeface="宋体" panose="02010600030101010101" pitchFamily="2" charset="-122"/>
                <a:cs typeface="宋体" panose="02010600030101010101" pitchFamily="2" charset="-122"/>
                <a:sym typeface="+mn-ea"/>
              </a:rPr>
              <a:t>可以在程序开始后输入想要把图片分成多少乘多少块。例如要分成8*8，输入8即可</a:t>
            </a:r>
            <a:endParaRPr lang="en-US" altLang="en-US" sz="1310" b="1">
              <a:latin typeface="宋体" panose="02010600030101010101" pitchFamily="2" charset="-122"/>
              <a:ea typeface="宋体" panose="02010600030101010101" pitchFamily="2" charset="-122"/>
              <a:cs typeface="宋体" panose="02010600030101010101" pitchFamily="2" charset="-122"/>
            </a:endParaRPr>
          </a:p>
          <a:p>
            <a:pPr algn="ctr">
              <a:spcBef>
                <a:spcPts val="790"/>
              </a:spcBef>
            </a:pPr>
            <a:r>
              <a:rPr lang="zh-CN" altLang="en-US" sz="1315" dirty="0">
                <a:latin typeface="字魂58号-创中黑" panose="00000500000000000000" pitchFamily="2" charset="-122"/>
                <a:ea typeface="字魂58号-创中黑" panose="00000500000000000000" pitchFamily="2" charset="-122"/>
                <a:cs typeface="Hiragino Sans GB W3" charset="-122"/>
                <a:sym typeface="字魂58号-创中黑" panose="00000500000000000000" pitchFamily="2" charset="-122"/>
              </a:rPr>
              <a:t> </a:t>
            </a:r>
            <a:endParaRPr lang="en-US" altLang="zh-CN" sz="1315" dirty="0">
              <a:latin typeface="字魂58号-创中黑" panose="00000500000000000000" pitchFamily="2" charset="-122"/>
              <a:ea typeface="字魂58号-创中黑" panose="00000500000000000000" pitchFamily="2" charset="-122"/>
              <a:cs typeface="Hiragino Sans GB W3" charset="-122"/>
              <a:sym typeface="字魂58号-创中黑" panose="00000500000000000000" pitchFamily="2" charset="-122"/>
            </a:endParaRPr>
          </a:p>
        </p:txBody>
      </p:sp>
      <p:sp>
        <p:nvSpPr>
          <p:cNvPr id="17" name="文本框 16"/>
          <p:cNvSpPr txBox="1"/>
          <p:nvPr/>
        </p:nvSpPr>
        <p:spPr>
          <a:xfrm>
            <a:off x="8477861" y="3974381"/>
            <a:ext cx="2580233" cy="797560"/>
          </a:xfrm>
          <a:prstGeom prst="rect">
            <a:avLst/>
          </a:prstGeom>
          <a:noFill/>
        </p:spPr>
        <p:txBody>
          <a:bodyPr wrap="square" rtlCol="0">
            <a:spAutoFit/>
          </a:bodyPr>
          <a:lstStyle/>
          <a:p>
            <a:pPr algn="ctr">
              <a:spcBef>
                <a:spcPts val="790"/>
              </a:spcBef>
            </a:pPr>
            <a:r>
              <a:rPr lang="en-US" sz="1310" b="1">
                <a:latin typeface="宋体" panose="02010600030101010101" pitchFamily="2" charset="-122"/>
                <a:ea typeface="宋体" panose="02010600030101010101" pitchFamily="2" charset="-122"/>
                <a:cs typeface="宋体" panose="02010600030101010101" pitchFamily="2" charset="-122"/>
                <a:sym typeface="+mn-ea"/>
              </a:rPr>
              <a:t>可以选择输出原图片的分块图和融合后的图片的分块图</a:t>
            </a:r>
            <a:endParaRPr lang="en-US" altLang="en-US" sz="1310" b="1">
              <a:latin typeface="宋体" panose="02010600030101010101" pitchFamily="2" charset="-122"/>
              <a:ea typeface="宋体" panose="02010600030101010101" pitchFamily="2" charset="-122"/>
              <a:cs typeface="宋体" panose="02010600030101010101" pitchFamily="2" charset="-122"/>
            </a:endParaRPr>
          </a:p>
          <a:p>
            <a:pPr algn="ctr">
              <a:spcBef>
                <a:spcPts val="790"/>
              </a:spcBef>
            </a:pPr>
            <a:r>
              <a:rPr lang="zh-CN" altLang="en-US" sz="1315" dirty="0">
                <a:latin typeface="字魂58号-创中黑" panose="00000500000000000000" pitchFamily="2" charset="-122"/>
                <a:ea typeface="字魂58号-创中黑" panose="00000500000000000000" pitchFamily="2" charset="-122"/>
                <a:cs typeface="Hiragino Sans GB W3" charset="-122"/>
                <a:sym typeface="字魂58号-创中黑" panose="00000500000000000000" pitchFamily="2" charset="-122"/>
              </a:rPr>
              <a:t> </a:t>
            </a:r>
            <a:endParaRPr lang="en-US" altLang="zh-CN" sz="1315" dirty="0">
              <a:latin typeface="字魂58号-创中黑" panose="00000500000000000000" pitchFamily="2" charset="-122"/>
              <a:ea typeface="字魂58号-创中黑" panose="00000500000000000000" pitchFamily="2" charset="-122"/>
              <a:cs typeface="Hiragino Sans GB W3" charset="-122"/>
              <a:sym typeface="字魂58号-创中黑" panose="00000500000000000000" pitchFamily="2" charset="-122"/>
            </a:endParaRPr>
          </a:p>
        </p:txBody>
      </p:sp>
      <p:pic>
        <p:nvPicPr>
          <p:cNvPr id="19" name="图片 18"/>
          <p:cNvPicPr>
            <a:picLocks noChangeAspect="1"/>
          </p:cNvPicPr>
          <p:nvPr/>
        </p:nvPicPr>
        <p:blipFill rotWithShape="1">
          <a:blip r:embed="rId1">
            <a:extLst>
              <a:ext uri="{28A0092B-C50C-407E-A947-70E740481C1C}">
                <a14:useLocalDpi xmlns:a14="http://schemas.microsoft.com/office/drawing/2010/main" val="0"/>
              </a:ext>
            </a:extLst>
          </a:blip>
          <a:srcRect t="58776" r="53337"/>
          <a:stretch>
            <a:fillRect/>
          </a:stretch>
        </p:blipFill>
        <p:spPr>
          <a:xfrm rot="5400000" flipH="1" flipV="1">
            <a:off x="1818288" y="1373173"/>
            <a:ext cx="1647775" cy="2587924"/>
          </a:xfrm>
          <a:prstGeom prst="rect">
            <a:avLst/>
          </a:prstGeom>
        </p:spPr>
      </p:pic>
      <p:pic>
        <p:nvPicPr>
          <p:cNvPr id="23" name="图片 22"/>
          <p:cNvPicPr>
            <a:picLocks noChangeAspect="1"/>
          </p:cNvPicPr>
          <p:nvPr/>
        </p:nvPicPr>
        <p:blipFill rotWithShape="1">
          <a:blip r:embed="rId1">
            <a:extLst>
              <a:ext uri="{28A0092B-C50C-407E-A947-70E740481C1C}">
                <a14:useLocalDpi xmlns:a14="http://schemas.microsoft.com/office/drawing/2010/main" val="0"/>
              </a:ext>
            </a:extLst>
          </a:blip>
          <a:srcRect t="58776" r="53337"/>
          <a:stretch>
            <a:fillRect/>
          </a:stretch>
        </p:blipFill>
        <p:spPr>
          <a:xfrm rot="5400000" flipH="1" flipV="1">
            <a:off x="5401510" y="1373103"/>
            <a:ext cx="1647775" cy="2587924"/>
          </a:xfrm>
          <a:prstGeom prst="rect">
            <a:avLst/>
          </a:prstGeom>
        </p:spPr>
      </p:pic>
      <p:pic>
        <p:nvPicPr>
          <p:cNvPr id="24" name="图片 23"/>
          <p:cNvPicPr>
            <a:picLocks noChangeAspect="1"/>
          </p:cNvPicPr>
          <p:nvPr/>
        </p:nvPicPr>
        <p:blipFill rotWithShape="1">
          <a:blip r:embed="rId1">
            <a:extLst>
              <a:ext uri="{28A0092B-C50C-407E-A947-70E740481C1C}">
                <a14:useLocalDpi xmlns:a14="http://schemas.microsoft.com/office/drawing/2010/main" val="0"/>
              </a:ext>
            </a:extLst>
          </a:blip>
          <a:srcRect t="58776" r="53337"/>
          <a:stretch>
            <a:fillRect/>
          </a:stretch>
        </p:blipFill>
        <p:spPr>
          <a:xfrm rot="5400000" flipH="1" flipV="1">
            <a:off x="8921087" y="1355849"/>
            <a:ext cx="1647775" cy="258792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Click="0" advTm="2000">
        <p:random/>
      </p:transition>
    </mc:Choice>
    <mc:Fallback>
      <p:transition spd="slow" advClick="0" advTm="200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rot="5400000" flipH="1" flipV="1">
            <a:off x="2666999" y="-2667001"/>
            <a:ext cx="6858001" cy="12192000"/>
          </a:xfrm>
          <a:prstGeom prst="rect">
            <a:avLst/>
          </a:prstGeom>
        </p:spPr>
      </p:pic>
      <p:sp>
        <p:nvSpPr>
          <p:cNvPr id="9" name="矩形 8"/>
          <p:cNvSpPr/>
          <p:nvPr/>
        </p:nvSpPr>
        <p:spPr>
          <a:xfrm>
            <a:off x="213064" y="169480"/>
            <a:ext cx="11762913" cy="6586426"/>
          </a:xfrm>
          <a:prstGeom prst="rect">
            <a:avLst/>
          </a:prstGeom>
          <a:noFill/>
          <a:ln w="25400">
            <a:solidFill>
              <a:srgbClr val="2626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5">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4" name="矩形 3"/>
          <p:cNvSpPr/>
          <p:nvPr/>
        </p:nvSpPr>
        <p:spPr>
          <a:xfrm>
            <a:off x="273554" y="2779240"/>
            <a:ext cx="8764438" cy="306237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5" name="文本框 14"/>
          <p:cNvSpPr txBox="1"/>
          <p:nvPr/>
        </p:nvSpPr>
        <p:spPr>
          <a:xfrm>
            <a:off x="1421066" y="2001380"/>
            <a:ext cx="4266036" cy="923330"/>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altLang="zh-CN" sz="5400" b="1" spc="788" dirty="0">
                <a:latin typeface="字魂58号-创中黑" panose="00000500000000000000" pitchFamily="2" charset="-122"/>
                <a:ea typeface="字魂58号-创中黑" panose="00000500000000000000" pitchFamily="2" charset="-122"/>
                <a:sym typeface="字魂58号-创中黑" panose="00000500000000000000" pitchFamily="2" charset="-122"/>
              </a:rPr>
              <a:t>PART  02</a:t>
            </a:r>
            <a:endParaRPr lang="zh-CN" altLang="en-US" sz="5400" b="1" spc="788" dirty="0">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9" name="文本框 18"/>
          <p:cNvSpPr txBox="1"/>
          <p:nvPr/>
        </p:nvSpPr>
        <p:spPr>
          <a:xfrm>
            <a:off x="1796151" y="2926241"/>
            <a:ext cx="3226464" cy="583565"/>
          </a:xfrm>
          <a:prstGeom prst="rect">
            <a:avLst/>
          </a:prstGeom>
          <a:noFill/>
        </p:spPr>
        <p:txBody>
          <a:bodyPr wrap="square" rtlCol="0">
            <a:spAutoFit/>
          </a:bodyPr>
          <a:lstStyle/>
          <a:p>
            <a:pPr defTabSz="450215">
              <a:defRPr/>
            </a:pPr>
            <a:r>
              <a:rPr kumimoji="1" lang="zh-CN" altLang="en-US" sz="3200" b="1" kern="0" spc="600" dirty="0">
                <a:latin typeface="字魂58号-创中黑" panose="00000500000000000000" pitchFamily="2" charset="-122"/>
                <a:ea typeface="字魂58号-创中黑" panose="00000500000000000000" pitchFamily="2" charset="-122"/>
                <a:cs typeface="+mn-ea"/>
                <a:sym typeface="字魂58号-创中黑" panose="00000500000000000000" pitchFamily="2" charset="-122"/>
              </a:rPr>
              <a:t>效果展示</a:t>
            </a:r>
            <a:endParaRPr kumimoji="1" lang="zh-CN" altLang="en-US" sz="3200" b="1" kern="0" spc="600" dirty="0">
              <a:latin typeface="字魂58号-创中黑" panose="00000500000000000000" pitchFamily="2" charset="-122"/>
              <a:ea typeface="字魂58号-创中黑" panose="00000500000000000000" pitchFamily="2" charset="-122"/>
              <a:cs typeface="+mn-ea"/>
              <a:sym typeface="字魂58号-创中黑" panose="00000500000000000000" pitchFamily="2" charset="-122"/>
            </a:endParaRPr>
          </a:p>
        </p:txBody>
      </p:sp>
      <p:sp>
        <p:nvSpPr>
          <p:cNvPr id="2" name="文本框 1"/>
          <p:cNvSpPr txBox="1"/>
          <p:nvPr/>
        </p:nvSpPr>
        <p:spPr>
          <a:xfrm>
            <a:off x="1682750" y="3732530"/>
            <a:ext cx="4422775" cy="645160"/>
          </a:xfrm>
          <a:prstGeom prst="rect">
            <a:avLst/>
          </a:prstGeom>
          <a:noFill/>
        </p:spPr>
        <p:txBody>
          <a:bodyPr wrap="square" rtlCol="0">
            <a:spAutoFit/>
          </a:bodyPr>
          <a:p>
            <a:r>
              <a:rPr lang="zh-CN" altLang="en-US" sz="3600" b="1"/>
              <a:t>Effect </a:t>
            </a:r>
            <a:r>
              <a:rPr lang="en-US" altLang="zh-CN" sz="3600" b="1"/>
              <a:t>D</a:t>
            </a:r>
            <a:r>
              <a:rPr lang="zh-CN" altLang="en-US" sz="3600" b="1"/>
              <a:t>isplay</a:t>
            </a:r>
            <a:endParaRPr lang="zh-CN" altLang="en-US" sz="3600" b="1"/>
          </a:p>
        </p:txBody>
      </p:sp>
    </p:spTree>
  </p:cSld>
  <p:clrMapOvr>
    <a:masterClrMapping/>
  </p:clrMapOvr>
  <mc:AlternateContent xmlns:mc="http://schemas.openxmlformats.org/markup-compatibility/2006">
    <mc:Choice xmlns:p14="http://schemas.microsoft.com/office/powerpoint/2010/main" Requires="p14">
      <p:transition spd="slow" p14:dur="1600" advClick="0" advTm="2000">
        <p14:gallery dir="l"/>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千图PPT彼岸天：ID 8661124库_组合 28"/>
          <p:cNvGrpSpPr/>
          <p:nvPr>
            <p:custDataLst>
              <p:tags r:id="rId1"/>
            </p:custDataLst>
          </p:nvPr>
        </p:nvGrpSpPr>
        <p:grpSpPr>
          <a:xfrm>
            <a:off x="3259490" y="1964435"/>
            <a:ext cx="2411306" cy="818397"/>
            <a:chOff x="3469352" y="2159307"/>
            <a:chExt cx="2411306" cy="818397"/>
          </a:xfrm>
        </p:grpSpPr>
        <p:cxnSp>
          <p:nvCxnSpPr>
            <p:cNvPr id="13" name="直接连接符 12"/>
            <p:cNvCxnSpPr/>
            <p:nvPr/>
          </p:nvCxnSpPr>
          <p:spPr>
            <a:xfrm>
              <a:off x="3469352" y="2568506"/>
              <a:ext cx="148069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六边形 16"/>
            <p:cNvSpPr/>
            <p:nvPr/>
          </p:nvSpPr>
          <p:spPr>
            <a:xfrm>
              <a:off x="4931318" y="2159307"/>
              <a:ext cx="949340" cy="818397"/>
            </a:xfrm>
            <a:prstGeom prst="hexagon">
              <a:avLst/>
            </a:prstGeom>
            <a:solidFill>
              <a:schemeClr val="bg1"/>
            </a:solidFill>
            <a:ln w="12700">
              <a:solidFill>
                <a:schemeClr val="bg1">
                  <a:lumMod val="75000"/>
                </a:schemeClr>
              </a:solidFill>
              <a:headEnd type="oval" w="med" len="med"/>
              <a:tailEnd type="oval" w="med" len="med"/>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anchor="ctr"/>
            <a:lstStyle/>
            <a:p>
              <a:pPr algn="ctr"/>
              <a:endParaRPr>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8" name="任意多边形 31"/>
            <p:cNvSpPr/>
            <p:nvPr/>
          </p:nvSpPr>
          <p:spPr bwMode="auto">
            <a:xfrm>
              <a:off x="5205169" y="2399989"/>
              <a:ext cx="401638" cy="324768"/>
            </a:xfrm>
            <a:custGeom>
              <a:avLst/>
              <a:gdLst>
                <a:gd name="connsiteX0" fmla="*/ 0 w 331788"/>
                <a:gd name="connsiteY0" fmla="*/ 255587 h 268287"/>
                <a:gd name="connsiteX1" fmla="*/ 331788 w 331788"/>
                <a:gd name="connsiteY1" fmla="*/ 255587 h 268287"/>
                <a:gd name="connsiteX2" fmla="*/ 331788 w 331788"/>
                <a:gd name="connsiteY2" fmla="*/ 268287 h 268287"/>
                <a:gd name="connsiteX3" fmla="*/ 0 w 331788"/>
                <a:gd name="connsiteY3" fmla="*/ 268287 h 268287"/>
                <a:gd name="connsiteX4" fmla="*/ 76201 w 331788"/>
                <a:gd name="connsiteY4" fmla="*/ 207962 h 268287"/>
                <a:gd name="connsiteX5" fmla="*/ 82551 w 331788"/>
                <a:gd name="connsiteY5" fmla="*/ 207962 h 268287"/>
                <a:gd name="connsiteX6" fmla="*/ 82551 w 331788"/>
                <a:gd name="connsiteY6" fmla="*/ 247650 h 268287"/>
                <a:gd name="connsiteX7" fmla="*/ 55563 w 331788"/>
                <a:gd name="connsiteY7" fmla="*/ 247650 h 268287"/>
                <a:gd name="connsiteX8" fmla="*/ 55563 w 331788"/>
                <a:gd name="connsiteY8" fmla="*/ 227012 h 268287"/>
                <a:gd name="connsiteX9" fmla="*/ 115888 w 331788"/>
                <a:gd name="connsiteY9" fmla="*/ 168275 h 268287"/>
                <a:gd name="connsiteX10" fmla="*/ 127168 w 331788"/>
                <a:gd name="connsiteY10" fmla="*/ 168275 h 268287"/>
                <a:gd name="connsiteX11" fmla="*/ 139701 w 331788"/>
                <a:gd name="connsiteY11" fmla="*/ 170835 h 268287"/>
                <a:gd name="connsiteX12" fmla="*/ 139701 w 331788"/>
                <a:gd name="connsiteY12" fmla="*/ 247650 h 268287"/>
                <a:gd name="connsiteX13" fmla="*/ 115888 w 331788"/>
                <a:gd name="connsiteY13" fmla="*/ 247650 h 268287"/>
                <a:gd name="connsiteX14" fmla="*/ 198438 w 331788"/>
                <a:gd name="connsiteY14" fmla="*/ 155575 h 268287"/>
                <a:gd name="connsiteX15" fmla="*/ 198438 w 331788"/>
                <a:gd name="connsiteY15" fmla="*/ 247650 h 268287"/>
                <a:gd name="connsiteX16" fmla="*/ 173038 w 331788"/>
                <a:gd name="connsiteY16" fmla="*/ 247650 h 268287"/>
                <a:gd name="connsiteX17" fmla="*/ 173038 w 331788"/>
                <a:gd name="connsiteY17" fmla="*/ 168363 h 268287"/>
                <a:gd name="connsiteX18" fmla="*/ 198438 w 331788"/>
                <a:gd name="connsiteY18" fmla="*/ 155575 h 268287"/>
                <a:gd name="connsiteX19" fmla="*/ 149226 w 331788"/>
                <a:gd name="connsiteY19" fmla="*/ 41376 h 268287"/>
                <a:gd name="connsiteX20" fmla="*/ 114947 w 331788"/>
                <a:gd name="connsiteY20" fmla="*/ 55968 h 268287"/>
                <a:gd name="connsiteX21" fmla="*/ 114947 w 331788"/>
                <a:gd name="connsiteY21" fmla="*/ 123418 h 268287"/>
                <a:gd name="connsiteX22" fmla="*/ 183504 w 331788"/>
                <a:gd name="connsiteY22" fmla="*/ 123418 h 268287"/>
                <a:gd name="connsiteX23" fmla="*/ 183504 w 331788"/>
                <a:gd name="connsiteY23" fmla="*/ 55968 h 268287"/>
                <a:gd name="connsiteX24" fmla="*/ 149226 w 331788"/>
                <a:gd name="connsiteY24" fmla="*/ 41376 h 268287"/>
                <a:gd name="connsiteX25" fmla="*/ 228600 w 331788"/>
                <a:gd name="connsiteY25" fmla="*/ 39687 h 268287"/>
                <a:gd name="connsiteX26" fmla="*/ 254000 w 331788"/>
                <a:gd name="connsiteY26" fmla="*/ 39687 h 268287"/>
                <a:gd name="connsiteX27" fmla="*/ 254000 w 331788"/>
                <a:gd name="connsiteY27" fmla="*/ 247650 h 268287"/>
                <a:gd name="connsiteX28" fmla="*/ 228600 w 331788"/>
                <a:gd name="connsiteY28" fmla="*/ 247650 h 268287"/>
                <a:gd name="connsiteX29" fmla="*/ 228600 w 331788"/>
                <a:gd name="connsiteY29" fmla="*/ 110730 h 268287"/>
                <a:gd name="connsiteX30" fmla="*/ 231140 w 331788"/>
                <a:gd name="connsiteY30" fmla="*/ 90063 h 268287"/>
                <a:gd name="connsiteX31" fmla="*/ 228600 w 331788"/>
                <a:gd name="connsiteY31" fmla="*/ 69396 h 268287"/>
                <a:gd name="connsiteX32" fmla="*/ 228600 w 331788"/>
                <a:gd name="connsiteY32" fmla="*/ 39687 h 268287"/>
                <a:gd name="connsiteX33" fmla="*/ 149707 w 331788"/>
                <a:gd name="connsiteY33" fmla="*/ 22312 h 268287"/>
                <a:gd name="connsiteX34" fmla="*/ 196764 w 331788"/>
                <a:gd name="connsiteY34" fmla="*/ 41623 h 268287"/>
                <a:gd name="connsiteX35" fmla="*/ 196764 w 331788"/>
                <a:gd name="connsiteY35" fmla="*/ 136893 h 268287"/>
                <a:gd name="connsiteX36" fmla="*/ 109096 w 331788"/>
                <a:gd name="connsiteY36" fmla="*/ 143330 h 268287"/>
                <a:gd name="connsiteX37" fmla="*/ 97492 w 331788"/>
                <a:gd name="connsiteY37" fmla="*/ 154917 h 268287"/>
                <a:gd name="connsiteX38" fmla="*/ 93625 w 331788"/>
                <a:gd name="connsiteY38" fmla="*/ 170366 h 268287"/>
                <a:gd name="connsiteX39" fmla="*/ 43344 w 331788"/>
                <a:gd name="connsiteY39" fmla="*/ 220576 h 268287"/>
                <a:gd name="connsiteX40" fmla="*/ 18848 w 331788"/>
                <a:gd name="connsiteY40" fmla="*/ 220576 h 268287"/>
                <a:gd name="connsiteX41" fmla="*/ 18848 w 331788"/>
                <a:gd name="connsiteY41" fmla="*/ 196115 h 268287"/>
                <a:gd name="connsiteX42" fmla="*/ 67840 w 331788"/>
                <a:gd name="connsiteY42" fmla="*/ 145905 h 268287"/>
                <a:gd name="connsiteX43" fmla="*/ 84600 w 331788"/>
                <a:gd name="connsiteY43" fmla="*/ 140755 h 268287"/>
                <a:gd name="connsiteX44" fmla="*/ 96203 w 331788"/>
                <a:gd name="connsiteY44" fmla="*/ 129168 h 268287"/>
                <a:gd name="connsiteX45" fmla="*/ 102649 w 331788"/>
                <a:gd name="connsiteY45" fmla="*/ 41623 h 268287"/>
                <a:gd name="connsiteX46" fmla="*/ 149707 w 331788"/>
                <a:gd name="connsiteY46" fmla="*/ 22312 h 268287"/>
                <a:gd name="connsiteX47" fmla="*/ 280988 w 331788"/>
                <a:gd name="connsiteY47" fmla="*/ 0 h 268287"/>
                <a:gd name="connsiteX48" fmla="*/ 306388 w 331788"/>
                <a:gd name="connsiteY48" fmla="*/ 0 h 268287"/>
                <a:gd name="connsiteX49" fmla="*/ 306388 w 331788"/>
                <a:gd name="connsiteY49" fmla="*/ 247650 h 268287"/>
                <a:gd name="connsiteX50" fmla="*/ 280988 w 331788"/>
                <a:gd name="connsiteY50" fmla="*/ 247650 h 268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1788" h="268287">
                  <a:moveTo>
                    <a:pt x="0" y="255587"/>
                  </a:moveTo>
                  <a:lnTo>
                    <a:pt x="331788" y="255587"/>
                  </a:lnTo>
                  <a:lnTo>
                    <a:pt x="331788" y="268287"/>
                  </a:lnTo>
                  <a:lnTo>
                    <a:pt x="0" y="268287"/>
                  </a:lnTo>
                  <a:close/>
                  <a:moveTo>
                    <a:pt x="76201" y="207962"/>
                  </a:moveTo>
                  <a:lnTo>
                    <a:pt x="82551" y="207962"/>
                  </a:lnTo>
                  <a:lnTo>
                    <a:pt x="82551" y="247650"/>
                  </a:lnTo>
                  <a:lnTo>
                    <a:pt x="55563" y="247650"/>
                  </a:lnTo>
                  <a:lnTo>
                    <a:pt x="55563" y="227012"/>
                  </a:lnTo>
                  <a:close/>
                  <a:moveTo>
                    <a:pt x="115888" y="168275"/>
                  </a:moveTo>
                  <a:cubicBezTo>
                    <a:pt x="115888" y="168275"/>
                    <a:pt x="115888" y="168275"/>
                    <a:pt x="127168" y="168275"/>
                  </a:cubicBezTo>
                  <a:cubicBezTo>
                    <a:pt x="130928" y="169555"/>
                    <a:pt x="135941" y="170835"/>
                    <a:pt x="139701" y="170835"/>
                  </a:cubicBezTo>
                  <a:cubicBezTo>
                    <a:pt x="139701" y="170835"/>
                    <a:pt x="139701" y="170835"/>
                    <a:pt x="139701" y="247650"/>
                  </a:cubicBezTo>
                  <a:cubicBezTo>
                    <a:pt x="139701" y="247650"/>
                    <a:pt x="139701" y="247650"/>
                    <a:pt x="115888" y="247650"/>
                  </a:cubicBezTo>
                  <a:close/>
                  <a:moveTo>
                    <a:pt x="198438" y="155575"/>
                  </a:moveTo>
                  <a:cubicBezTo>
                    <a:pt x="198438" y="155575"/>
                    <a:pt x="198438" y="155575"/>
                    <a:pt x="198438" y="247650"/>
                  </a:cubicBezTo>
                  <a:cubicBezTo>
                    <a:pt x="198438" y="247650"/>
                    <a:pt x="198438" y="247650"/>
                    <a:pt x="173038" y="247650"/>
                  </a:cubicBezTo>
                  <a:lnTo>
                    <a:pt x="173038" y="168363"/>
                  </a:lnTo>
                  <a:cubicBezTo>
                    <a:pt x="181928" y="165805"/>
                    <a:pt x="190818" y="161969"/>
                    <a:pt x="198438" y="155575"/>
                  </a:cubicBezTo>
                  <a:close/>
                  <a:moveTo>
                    <a:pt x="149226" y="41376"/>
                  </a:moveTo>
                  <a:cubicBezTo>
                    <a:pt x="136937" y="41376"/>
                    <a:pt x="124649" y="46240"/>
                    <a:pt x="114947" y="55968"/>
                  </a:cubicBezTo>
                  <a:cubicBezTo>
                    <a:pt x="96838" y="74128"/>
                    <a:pt x="96838" y="105259"/>
                    <a:pt x="114947" y="123418"/>
                  </a:cubicBezTo>
                  <a:cubicBezTo>
                    <a:pt x="134350" y="142875"/>
                    <a:pt x="164101" y="142875"/>
                    <a:pt x="183504" y="123418"/>
                  </a:cubicBezTo>
                  <a:cubicBezTo>
                    <a:pt x="201613" y="105259"/>
                    <a:pt x="201613" y="74128"/>
                    <a:pt x="183504" y="55968"/>
                  </a:cubicBezTo>
                  <a:cubicBezTo>
                    <a:pt x="173803" y="46240"/>
                    <a:pt x="161514" y="41376"/>
                    <a:pt x="149226" y="41376"/>
                  </a:cubicBezTo>
                  <a:close/>
                  <a:moveTo>
                    <a:pt x="228600" y="39687"/>
                  </a:moveTo>
                  <a:cubicBezTo>
                    <a:pt x="228600" y="39687"/>
                    <a:pt x="228600" y="39687"/>
                    <a:pt x="254000" y="39687"/>
                  </a:cubicBezTo>
                  <a:lnTo>
                    <a:pt x="254000" y="247650"/>
                  </a:lnTo>
                  <a:cubicBezTo>
                    <a:pt x="254000" y="247650"/>
                    <a:pt x="254000" y="247650"/>
                    <a:pt x="228600" y="247650"/>
                  </a:cubicBezTo>
                  <a:cubicBezTo>
                    <a:pt x="228600" y="247650"/>
                    <a:pt x="228600" y="247650"/>
                    <a:pt x="228600" y="110730"/>
                  </a:cubicBezTo>
                  <a:cubicBezTo>
                    <a:pt x="231140" y="104272"/>
                    <a:pt x="231140" y="96521"/>
                    <a:pt x="231140" y="90063"/>
                  </a:cubicBezTo>
                  <a:cubicBezTo>
                    <a:pt x="231140" y="83604"/>
                    <a:pt x="231140" y="75854"/>
                    <a:pt x="228600" y="69396"/>
                  </a:cubicBezTo>
                  <a:cubicBezTo>
                    <a:pt x="228600" y="69396"/>
                    <a:pt x="228600" y="69396"/>
                    <a:pt x="228600" y="39687"/>
                  </a:cubicBezTo>
                  <a:close/>
                  <a:moveTo>
                    <a:pt x="149707" y="22312"/>
                  </a:moveTo>
                  <a:cubicBezTo>
                    <a:pt x="166789" y="22312"/>
                    <a:pt x="183872" y="28749"/>
                    <a:pt x="196764" y="41623"/>
                  </a:cubicBezTo>
                  <a:cubicBezTo>
                    <a:pt x="223838" y="68659"/>
                    <a:pt x="223838" y="111144"/>
                    <a:pt x="196764" y="136893"/>
                  </a:cubicBezTo>
                  <a:cubicBezTo>
                    <a:pt x="173558" y="161354"/>
                    <a:pt x="136170" y="162641"/>
                    <a:pt x="109096" y="143330"/>
                  </a:cubicBezTo>
                  <a:cubicBezTo>
                    <a:pt x="109096" y="143330"/>
                    <a:pt x="109096" y="143330"/>
                    <a:pt x="97492" y="154917"/>
                  </a:cubicBezTo>
                  <a:cubicBezTo>
                    <a:pt x="98782" y="160067"/>
                    <a:pt x="97492" y="166504"/>
                    <a:pt x="93625" y="170366"/>
                  </a:cubicBezTo>
                  <a:cubicBezTo>
                    <a:pt x="93625" y="170366"/>
                    <a:pt x="93625" y="170366"/>
                    <a:pt x="43344" y="220576"/>
                  </a:cubicBezTo>
                  <a:cubicBezTo>
                    <a:pt x="35608" y="227013"/>
                    <a:pt x="25295" y="227013"/>
                    <a:pt x="18848" y="220576"/>
                  </a:cubicBezTo>
                  <a:cubicBezTo>
                    <a:pt x="11113" y="214139"/>
                    <a:pt x="11113" y="202552"/>
                    <a:pt x="18848" y="196115"/>
                  </a:cubicBezTo>
                  <a:cubicBezTo>
                    <a:pt x="18848" y="196115"/>
                    <a:pt x="18848" y="196115"/>
                    <a:pt x="67840" y="145905"/>
                  </a:cubicBezTo>
                  <a:cubicBezTo>
                    <a:pt x="72997" y="142043"/>
                    <a:pt x="78154" y="140755"/>
                    <a:pt x="84600" y="140755"/>
                  </a:cubicBezTo>
                  <a:cubicBezTo>
                    <a:pt x="84600" y="140755"/>
                    <a:pt x="84600" y="140755"/>
                    <a:pt x="96203" y="129168"/>
                  </a:cubicBezTo>
                  <a:cubicBezTo>
                    <a:pt x="75575" y="103420"/>
                    <a:pt x="78154" y="66084"/>
                    <a:pt x="102649" y="41623"/>
                  </a:cubicBezTo>
                  <a:cubicBezTo>
                    <a:pt x="115542" y="28749"/>
                    <a:pt x="132624" y="22312"/>
                    <a:pt x="149707" y="22312"/>
                  </a:cubicBezTo>
                  <a:close/>
                  <a:moveTo>
                    <a:pt x="280988" y="0"/>
                  </a:moveTo>
                  <a:lnTo>
                    <a:pt x="306388" y="0"/>
                  </a:lnTo>
                  <a:lnTo>
                    <a:pt x="306388" y="247650"/>
                  </a:lnTo>
                  <a:lnTo>
                    <a:pt x="280988" y="247650"/>
                  </a:lnTo>
                  <a:close/>
                </a:path>
              </a:pathLst>
            </a:custGeom>
            <a:solidFill>
              <a:schemeClr val="accent1"/>
            </a:solidFill>
            <a:ln>
              <a:noFill/>
            </a:ln>
          </p:spPr>
          <p:txBody>
            <a:bodyPr anchor="ctr"/>
            <a:lstStyle/>
            <a:p>
              <a:pPr algn="ctr"/>
              <a:endParaRPr>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grpSp>
        <p:nvGrpSpPr>
          <p:cNvPr id="30" name="千图PPT彼岸天：ID 8661124库_组合 29"/>
          <p:cNvGrpSpPr/>
          <p:nvPr>
            <p:custDataLst>
              <p:tags r:id="rId2"/>
            </p:custDataLst>
          </p:nvPr>
        </p:nvGrpSpPr>
        <p:grpSpPr>
          <a:xfrm>
            <a:off x="3802549" y="3122220"/>
            <a:ext cx="3931678" cy="818397"/>
            <a:chOff x="4012411" y="3317092"/>
            <a:chExt cx="3931678" cy="818397"/>
          </a:xfrm>
        </p:grpSpPr>
        <p:cxnSp>
          <p:nvCxnSpPr>
            <p:cNvPr id="14" name="直接连接符 13"/>
            <p:cNvCxnSpPr/>
            <p:nvPr/>
          </p:nvCxnSpPr>
          <p:spPr>
            <a:xfrm>
              <a:off x="4012411" y="3726291"/>
              <a:ext cx="2982338"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0" name="六边形 19"/>
            <p:cNvSpPr/>
            <p:nvPr/>
          </p:nvSpPr>
          <p:spPr>
            <a:xfrm>
              <a:off x="6994749" y="3317092"/>
              <a:ext cx="949340" cy="818397"/>
            </a:xfrm>
            <a:prstGeom prst="hexagon">
              <a:avLst/>
            </a:prstGeom>
            <a:solidFill>
              <a:schemeClr val="bg1"/>
            </a:solidFill>
            <a:ln w="12700">
              <a:solidFill>
                <a:schemeClr val="bg1">
                  <a:lumMod val="75000"/>
                </a:schemeClr>
              </a:solidFill>
              <a:headEnd type="oval" w="med" len="med"/>
              <a:tailEnd type="oval" w="med" len="med"/>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anchor="ctr"/>
            <a:lstStyle/>
            <a:p>
              <a:pPr algn="ctr"/>
              <a:endParaRPr>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1" name="任意多边形 30"/>
            <p:cNvSpPr/>
            <p:nvPr/>
          </p:nvSpPr>
          <p:spPr bwMode="auto">
            <a:xfrm>
              <a:off x="7294793" y="3585127"/>
              <a:ext cx="349250" cy="338424"/>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grpSp>
        <p:nvGrpSpPr>
          <p:cNvPr id="31" name="千图PPT彼岸天：ID 8661124库_组合 30"/>
          <p:cNvGrpSpPr/>
          <p:nvPr>
            <p:custDataLst>
              <p:tags r:id="rId3"/>
            </p:custDataLst>
          </p:nvPr>
        </p:nvGrpSpPr>
        <p:grpSpPr>
          <a:xfrm>
            <a:off x="3259490" y="4279010"/>
            <a:ext cx="2288145" cy="818397"/>
            <a:chOff x="3469352" y="4473882"/>
            <a:chExt cx="2288145" cy="818397"/>
          </a:xfrm>
        </p:grpSpPr>
        <p:cxnSp>
          <p:nvCxnSpPr>
            <p:cNvPr id="15" name="直接连接符 14"/>
            <p:cNvCxnSpPr/>
            <p:nvPr/>
          </p:nvCxnSpPr>
          <p:spPr>
            <a:xfrm>
              <a:off x="3469352" y="4883081"/>
              <a:ext cx="1353697"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 name="六边形 15"/>
            <p:cNvSpPr/>
            <p:nvPr/>
          </p:nvSpPr>
          <p:spPr>
            <a:xfrm>
              <a:off x="4808157" y="4473882"/>
              <a:ext cx="949340" cy="818397"/>
            </a:xfrm>
            <a:prstGeom prst="hexagon">
              <a:avLst/>
            </a:prstGeom>
            <a:solidFill>
              <a:schemeClr val="bg1"/>
            </a:solidFill>
            <a:ln w="12700">
              <a:solidFill>
                <a:schemeClr val="bg1">
                  <a:lumMod val="75000"/>
                </a:schemeClr>
              </a:solidFill>
              <a:headEnd type="oval" w="med" len="med"/>
              <a:tailEnd type="oval" w="med" len="med"/>
            </a:ln>
            <a:effectLst>
              <a:outerShdw blurRad="76200" dir="18900000" sy="23000" kx="-1200000" algn="b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txBody>
            <a:bodyPr anchor="ctr"/>
            <a:lstStyle/>
            <a:p>
              <a:pPr algn="ctr"/>
              <a:endParaRPr>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9" name="任意多边形 32"/>
            <p:cNvSpPr/>
            <p:nvPr/>
          </p:nvSpPr>
          <p:spPr bwMode="auto">
            <a:xfrm>
              <a:off x="5079194" y="4734705"/>
              <a:ext cx="400050" cy="296750"/>
            </a:xfrm>
            <a:custGeom>
              <a:avLst/>
              <a:gdLst>
                <a:gd name="connsiteX0" fmla="*/ 9246 w 338138"/>
                <a:gd name="connsiteY0" fmla="*/ 217487 h 250825"/>
                <a:gd name="connsiteX1" fmla="*/ 328892 w 338138"/>
                <a:gd name="connsiteY1" fmla="*/ 217487 h 250825"/>
                <a:gd name="connsiteX2" fmla="*/ 338138 w 338138"/>
                <a:gd name="connsiteY2" fmla="*/ 226822 h 250825"/>
                <a:gd name="connsiteX3" fmla="*/ 314363 w 338138"/>
                <a:gd name="connsiteY3" fmla="*/ 250825 h 250825"/>
                <a:gd name="connsiteX4" fmla="*/ 23775 w 338138"/>
                <a:gd name="connsiteY4" fmla="*/ 250825 h 250825"/>
                <a:gd name="connsiteX5" fmla="*/ 0 w 338138"/>
                <a:gd name="connsiteY5" fmla="*/ 226822 h 250825"/>
                <a:gd name="connsiteX6" fmla="*/ 9246 w 338138"/>
                <a:gd name="connsiteY6" fmla="*/ 217487 h 250825"/>
                <a:gd name="connsiteX7" fmla="*/ 100182 w 338138"/>
                <a:gd name="connsiteY7" fmla="*/ 100012 h 250825"/>
                <a:gd name="connsiteX8" fmla="*/ 123655 w 338138"/>
                <a:gd name="connsiteY8" fmla="*/ 100012 h 250825"/>
                <a:gd name="connsiteX9" fmla="*/ 130175 w 338138"/>
                <a:gd name="connsiteY9" fmla="*/ 106705 h 250825"/>
                <a:gd name="connsiteX10" fmla="*/ 130175 w 338138"/>
                <a:gd name="connsiteY10" fmla="*/ 161583 h 250825"/>
                <a:gd name="connsiteX11" fmla="*/ 123655 w 338138"/>
                <a:gd name="connsiteY11" fmla="*/ 168275 h 250825"/>
                <a:gd name="connsiteX12" fmla="*/ 100182 w 338138"/>
                <a:gd name="connsiteY12" fmla="*/ 168275 h 250825"/>
                <a:gd name="connsiteX13" fmla="*/ 93662 w 338138"/>
                <a:gd name="connsiteY13" fmla="*/ 161583 h 250825"/>
                <a:gd name="connsiteX14" fmla="*/ 93662 w 338138"/>
                <a:gd name="connsiteY14" fmla="*/ 106705 h 250825"/>
                <a:gd name="connsiteX15" fmla="*/ 100182 w 338138"/>
                <a:gd name="connsiteY15" fmla="*/ 100012 h 250825"/>
                <a:gd name="connsiteX16" fmla="*/ 157332 w 338138"/>
                <a:gd name="connsiteY16" fmla="*/ 77787 h 250825"/>
                <a:gd name="connsiteX17" fmla="*/ 180805 w 338138"/>
                <a:gd name="connsiteY17" fmla="*/ 77787 h 250825"/>
                <a:gd name="connsiteX18" fmla="*/ 187325 w 338138"/>
                <a:gd name="connsiteY18" fmla="*/ 84441 h 250825"/>
                <a:gd name="connsiteX19" fmla="*/ 187325 w 338138"/>
                <a:gd name="connsiteY19" fmla="*/ 161622 h 250825"/>
                <a:gd name="connsiteX20" fmla="*/ 180805 w 338138"/>
                <a:gd name="connsiteY20" fmla="*/ 168275 h 250825"/>
                <a:gd name="connsiteX21" fmla="*/ 157332 w 338138"/>
                <a:gd name="connsiteY21" fmla="*/ 168275 h 250825"/>
                <a:gd name="connsiteX22" fmla="*/ 150812 w 338138"/>
                <a:gd name="connsiteY22" fmla="*/ 161622 h 250825"/>
                <a:gd name="connsiteX23" fmla="*/ 150812 w 338138"/>
                <a:gd name="connsiteY23" fmla="*/ 84441 h 250825"/>
                <a:gd name="connsiteX24" fmla="*/ 157332 w 338138"/>
                <a:gd name="connsiteY24" fmla="*/ 77787 h 250825"/>
                <a:gd name="connsiteX25" fmla="*/ 216070 w 338138"/>
                <a:gd name="connsiteY25" fmla="*/ 49212 h 250825"/>
                <a:gd name="connsiteX26" fmla="*/ 239543 w 338138"/>
                <a:gd name="connsiteY26" fmla="*/ 49212 h 250825"/>
                <a:gd name="connsiteX27" fmla="*/ 246063 w 338138"/>
                <a:gd name="connsiteY27" fmla="*/ 55827 h 250825"/>
                <a:gd name="connsiteX28" fmla="*/ 246063 w 338138"/>
                <a:gd name="connsiteY28" fmla="*/ 161661 h 250825"/>
                <a:gd name="connsiteX29" fmla="*/ 239543 w 338138"/>
                <a:gd name="connsiteY29" fmla="*/ 168275 h 250825"/>
                <a:gd name="connsiteX30" fmla="*/ 216070 w 338138"/>
                <a:gd name="connsiteY30" fmla="*/ 168275 h 250825"/>
                <a:gd name="connsiteX31" fmla="*/ 209550 w 338138"/>
                <a:gd name="connsiteY31" fmla="*/ 161661 h 250825"/>
                <a:gd name="connsiteX32" fmla="*/ 209550 w 338138"/>
                <a:gd name="connsiteY32" fmla="*/ 55827 h 250825"/>
                <a:gd name="connsiteX33" fmla="*/ 216070 w 338138"/>
                <a:gd name="connsiteY33" fmla="*/ 49212 h 250825"/>
                <a:gd name="connsiteX34" fmla="*/ 53428 w 338138"/>
                <a:gd name="connsiteY34" fmla="*/ 22225 h 250825"/>
                <a:gd name="connsiteX35" fmla="*/ 50800 w 338138"/>
                <a:gd name="connsiteY35" fmla="*/ 24858 h 250825"/>
                <a:gd name="connsiteX36" fmla="*/ 50800 w 338138"/>
                <a:gd name="connsiteY36" fmla="*/ 182834 h 250825"/>
                <a:gd name="connsiteX37" fmla="*/ 53428 w 338138"/>
                <a:gd name="connsiteY37" fmla="*/ 184150 h 250825"/>
                <a:gd name="connsiteX38" fmla="*/ 284710 w 338138"/>
                <a:gd name="connsiteY38" fmla="*/ 184150 h 250825"/>
                <a:gd name="connsiteX39" fmla="*/ 287338 w 338138"/>
                <a:gd name="connsiteY39" fmla="*/ 182834 h 250825"/>
                <a:gd name="connsiteX40" fmla="*/ 287338 w 338138"/>
                <a:gd name="connsiteY40" fmla="*/ 24858 h 250825"/>
                <a:gd name="connsiteX41" fmla="*/ 284710 w 338138"/>
                <a:gd name="connsiteY41" fmla="*/ 22225 h 250825"/>
                <a:gd name="connsiteX42" fmla="*/ 53428 w 338138"/>
                <a:gd name="connsiteY42" fmla="*/ 22225 h 250825"/>
                <a:gd name="connsiteX43" fmla="*/ 53663 w 338138"/>
                <a:gd name="connsiteY43" fmla="*/ 0 h 250825"/>
                <a:gd name="connsiteX44" fmla="*/ 286062 w 338138"/>
                <a:gd name="connsiteY44" fmla="*/ 0 h 250825"/>
                <a:gd name="connsiteX45" fmla="*/ 311150 w 338138"/>
                <a:gd name="connsiteY45" fmla="*/ 25008 h 250825"/>
                <a:gd name="connsiteX46" fmla="*/ 311150 w 338138"/>
                <a:gd name="connsiteY46" fmla="*/ 182955 h 250825"/>
                <a:gd name="connsiteX47" fmla="*/ 286062 w 338138"/>
                <a:gd name="connsiteY47" fmla="*/ 207963 h 250825"/>
                <a:gd name="connsiteX48" fmla="*/ 53663 w 338138"/>
                <a:gd name="connsiteY48" fmla="*/ 207963 h 250825"/>
                <a:gd name="connsiteX49" fmla="*/ 28575 w 338138"/>
                <a:gd name="connsiteY49" fmla="*/ 182955 h 250825"/>
                <a:gd name="connsiteX50" fmla="*/ 28575 w 338138"/>
                <a:gd name="connsiteY50" fmla="*/ 25008 h 250825"/>
                <a:gd name="connsiteX51" fmla="*/ 53663 w 338138"/>
                <a:gd name="connsiteY51" fmla="*/ 0 h 25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338138" h="250825">
                  <a:moveTo>
                    <a:pt x="9246" y="217487"/>
                  </a:moveTo>
                  <a:cubicBezTo>
                    <a:pt x="9246" y="217487"/>
                    <a:pt x="9246" y="217487"/>
                    <a:pt x="328892" y="217487"/>
                  </a:cubicBezTo>
                  <a:cubicBezTo>
                    <a:pt x="334176" y="217487"/>
                    <a:pt x="338138" y="221488"/>
                    <a:pt x="338138" y="226822"/>
                  </a:cubicBezTo>
                  <a:cubicBezTo>
                    <a:pt x="338138" y="240157"/>
                    <a:pt x="327571" y="250825"/>
                    <a:pt x="314363" y="250825"/>
                  </a:cubicBezTo>
                  <a:cubicBezTo>
                    <a:pt x="314363" y="250825"/>
                    <a:pt x="314363" y="250825"/>
                    <a:pt x="23775" y="250825"/>
                  </a:cubicBezTo>
                  <a:cubicBezTo>
                    <a:pt x="10567" y="250825"/>
                    <a:pt x="0" y="240157"/>
                    <a:pt x="0" y="226822"/>
                  </a:cubicBezTo>
                  <a:cubicBezTo>
                    <a:pt x="0" y="221488"/>
                    <a:pt x="3962" y="217487"/>
                    <a:pt x="9246" y="217487"/>
                  </a:cubicBezTo>
                  <a:close/>
                  <a:moveTo>
                    <a:pt x="100182" y="100012"/>
                  </a:moveTo>
                  <a:cubicBezTo>
                    <a:pt x="100182" y="100012"/>
                    <a:pt x="100182" y="100012"/>
                    <a:pt x="123655" y="100012"/>
                  </a:cubicBezTo>
                  <a:cubicBezTo>
                    <a:pt x="127567" y="100012"/>
                    <a:pt x="130175" y="102689"/>
                    <a:pt x="130175" y="106705"/>
                  </a:cubicBezTo>
                  <a:cubicBezTo>
                    <a:pt x="130175" y="106705"/>
                    <a:pt x="130175" y="106705"/>
                    <a:pt x="130175" y="161583"/>
                  </a:cubicBezTo>
                  <a:cubicBezTo>
                    <a:pt x="130175" y="165598"/>
                    <a:pt x="127567" y="168275"/>
                    <a:pt x="123655" y="168275"/>
                  </a:cubicBezTo>
                  <a:cubicBezTo>
                    <a:pt x="123655" y="168275"/>
                    <a:pt x="123655" y="168275"/>
                    <a:pt x="100182" y="168275"/>
                  </a:cubicBezTo>
                  <a:cubicBezTo>
                    <a:pt x="96270" y="168275"/>
                    <a:pt x="93662" y="165598"/>
                    <a:pt x="93662" y="161583"/>
                  </a:cubicBezTo>
                  <a:cubicBezTo>
                    <a:pt x="93662" y="161583"/>
                    <a:pt x="93662" y="161583"/>
                    <a:pt x="93662" y="106705"/>
                  </a:cubicBezTo>
                  <a:cubicBezTo>
                    <a:pt x="93662" y="102689"/>
                    <a:pt x="96270" y="100012"/>
                    <a:pt x="100182" y="100012"/>
                  </a:cubicBezTo>
                  <a:close/>
                  <a:moveTo>
                    <a:pt x="157332" y="77787"/>
                  </a:moveTo>
                  <a:cubicBezTo>
                    <a:pt x="157332" y="77787"/>
                    <a:pt x="157332" y="77787"/>
                    <a:pt x="180805" y="77787"/>
                  </a:cubicBezTo>
                  <a:cubicBezTo>
                    <a:pt x="184717" y="77787"/>
                    <a:pt x="187325" y="81779"/>
                    <a:pt x="187325" y="84441"/>
                  </a:cubicBezTo>
                  <a:cubicBezTo>
                    <a:pt x="187325" y="84441"/>
                    <a:pt x="187325" y="84441"/>
                    <a:pt x="187325" y="161622"/>
                  </a:cubicBezTo>
                  <a:cubicBezTo>
                    <a:pt x="187325" y="165614"/>
                    <a:pt x="184717" y="168275"/>
                    <a:pt x="180805" y="168275"/>
                  </a:cubicBezTo>
                  <a:cubicBezTo>
                    <a:pt x="180805" y="168275"/>
                    <a:pt x="180805" y="168275"/>
                    <a:pt x="157332" y="168275"/>
                  </a:cubicBezTo>
                  <a:cubicBezTo>
                    <a:pt x="153420" y="168275"/>
                    <a:pt x="150812" y="165614"/>
                    <a:pt x="150812" y="161622"/>
                  </a:cubicBezTo>
                  <a:cubicBezTo>
                    <a:pt x="150812" y="161622"/>
                    <a:pt x="150812" y="161622"/>
                    <a:pt x="150812" y="84441"/>
                  </a:cubicBezTo>
                  <a:cubicBezTo>
                    <a:pt x="150812" y="81779"/>
                    <a:pt x="153420" y="77787"/>
                    <a:pt x="157332" y="77787"/>
                  </a:cubicBezTo>
                  <a:close/>
                  <a:moveTo>
                    <a:pt x="216070" y="49212"/>
                  </a:moveTo>
                  <a:cubicBezTo>
                    <a:pt x="216070" y="49212"/>
                    <a:pt x="216070" y="49212"/>
                    <a:pt x="239543" y="49212"/>
                  </a:cubicBezTo>
                  <a:cubicBezTo>
                    <a:pt x="243455" y="49212"/>
                    <a:pt x="246063" y="51858"/>
                    <a:pt x="246063" y="55827"/>
                  </a:cubicBezTo>
                  <a:cubicBezTo>
                    <a:pt x="246063" y="55827"/>
                    <a:pt x="246063" y="55827"/>
                    <a:pt x="246063" y="161661"/>
                  </a:cubicBezTo>
                  <a:cubicBezTo>
                    <a:pt x="246063" y="165629"/>
                    <a:pt x="243455" y="168275"/>
                    <a:pt x="239543" y="168275"/>
                  </a:cubicBezTo>
                  <a:cubicBezTo>
                    <a:pt x="239543" y="168275"/>
                    <a:pt x="239543" y="168275"/>
                    <a:pt x="216070" y="168275"/>
                  </a:cubicBezTo>
                  <a:cubicBezTo>
                    <a:pt x="212158" y="168275"/>
                    <a:pt x="209550" y="165629"/>
                    <a:pt x="209550" y="161661"/>
                  </a:cubicBezTo>
                  <a:cubicBezTo>
                    <a:pt x="209550" y="161661"/>
                    <a:pt x="209550" y="161661"/>
                    <a:pt x="209550" y="55827"/>
                  </a:cubicBezTo>
                  <a:cubicBezTo>
                    <a:pt x="209550" y="51858"/>
                    <a:pt x="212158" y="49212"/>
                    <a:pt x="216070" y="49212"/>
                  </a:cubicBezTo>
                  <a:close/>
                  <a:moveTo>
                    <a:pt x="53428" y="22225"/>
                  </a:moveTo>
                  <a:cubicBezTo>
                    <a:pt x="52114" y="22225"/>
                    <a:pt x="50800" y="23541"/>
                    <a:pt x="50800" y="24858"/>
                  </a:cubicBezTo>
                  <a:lnTo>
                    <a:pt x="50800" y="182834"/>
                  </a:lnTo>
                  <a:cubicBezTo>
                    <a:pt x="50800" y="184150"/>
                    <a:pt x="52114" y="184150"/>
                    <a:pt x="53428" y="184150"/>
                  </a:cubicBezTo>
                  <a:cubicBezTo>
                    <a:pt x="53428" y="184150"/>
                    <a:pt x="53428" y="184150"/>
                    <a:pt x="284710" y="184150"/>
                  </a:cubicBezTo>
                  <a:cubicBezTo>
                    <a:pt x="286024" y="184150"/>
                    <a:pt x="287338" y="184150"/>
                    <a:pt x="287338" y="182834"/>
                  </a:cubicBezTo>
                  <a:cubicBezTo>
                    <a:pt x="287338" y="182834"/>
                    <a:pt x="287338" y="182834"/>
                    <a:pt x="287338" y="24858"/>
                  </a:cubicBezTo>
                  <a:cubicBezTo>
                    <a:pt x="287338" y="23541"/>
                    <a:pt x="286024" y="22225"/>
                    <a:pt x="284710" y="22225"/>
                  </a:cubicBezTo>
                  <a:cubicBezTo>
                    <a:pt x="284710" y="22225"/>
                    <a:pt x="284710" y="22225"/>
                    <a:pt x="53428" y="22225"/>
                  </a:cubicBezTo>
                  <a:close/>
                  <a:moveTo>
                    <a:pt x="53663" y="0"/>
                  </a:moveTo>
                  <a:cubicBezTo>
                    <a:pt x="53663" y="0"/>
                    <a:pt x="53663" y="0"/>
                    <a:pt x="286062" y="0"/>
                  </a:cubicBezTo>
                  <a:cubicBezTo>
                    <a:pt x="300587" y="0"/>
                    <a:pt x="311150" y="10530"/>
                    <a:pt x="311150" y="25008"/>
                  </a:cubicBezTo>
                  <a:cubicBezTo>
                    <a:pt x="311150" y="25008"/>
                    <a:pt x="311150" y="25008"/>
                    <a:pt x="311150" y="182955"/>
                  </a:cubicBezTo>
                  <a:cubicBezTo>
                    <a:pt x="311150" y="196117"/>
                    <a:pt x="300587" y="207963"/>
                    <a:pt x="286062" y="207963"/>
                  </a:cubicBezTo>
                  <a:cubicBezTo>
                    <a:pt x="286062" y="207963"/>
                    <a:pt x="286062" y="207963"/>
                    <a:pt x="53663" y="207963"/>
                  </a:cubicBezTo>
                  <a:cubicBezTo>
                    <a:pt x="39138" y="207963"/>
                    <a:pt x="28575" y="196117"/>
                    <a:pt x="28575" y="182955"/>
                  </a:cubicBezTo>
                  <a:cubicBezTo>
                    <a:pt x="28575" y="182955"/>
                    <a:pt x="28575" y="182955"/>
                    <a:pt x="28575" y="25008"/>
                  </a:cubicBezTo>
                  <a:cubicBezTo>
                    <a:pt x="28575" y="10530"/>
                    <a:pt x="39138" y="0"/>
                    <a:pt x="53663" y="0"/>
                  </a:cubicBezTo>
                  <a:close/>
                </a:path>
              </a:pathLst>
            </a:custGeom>
            <a:solidFill>
              <a:schemeClr val="accent3"/>
            </a:solidFill>
            <a:ln>
              <a:noFill/>
            </a:ln>
          </p:spPr>
          <p:txBody>
            <a:bodyPr anchor="ctr"/>
            <a:lstStyle/>
            <a:p>
              <a:pPr algn="ctr"/>
              <a:endParaRPr>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grpSp>
        <p:nvGrpSpPr>
          <p:cNvPr id="2" name="千图PPT彼岸天：ID 8661124库_组合 1"/>
          <p:cNvGrpSpPr/>
          <p:nvPr>
            <p:custDataLst>
              <p:tags r:id="rId4"/>
            </p:custDataLst>
          </p:nvPr>
        </p:nvGrpSpPr>
        <p:grpSpPr>
          <a:xfrm>
            <a:off x="651448" y="1935078"/>
            <a:ext cx="3152576" cy="3212388"/>
            <a:chOff x="861310" y="2129950"/>
            <a:chExt cx="3152576" cy="3212388"/>
          </a:xfrm>
        </p:grpSpPr>
        <p:sp>
          <p:nvSpPr>
            <p:cNvPr id="27" name="椭圆 26"/>
            <p:cNvSpPr/>
            <p:nvPr/>
          </p:nvSpPr>
          <p:spPr>
            <a:xfrm>
              <a:off x="1273176" y="2628666"/>
              <a:ext cx="2196176" cy="219617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8" name="文本框 3"/>
            <p:cNvSpPr txBox="1"/>
            <p:nvPr/>
          </p:nvSpPr>
          <p:spPr>
            <a:xfrm>
              <a:off x="1498432" y="4042134"/>
              <a:ext cx="1785030" cy="276999"/>
            </a:xfrm>
            <a:prstGeom prst="rect">
              <a:avLst/>
            </a:prstGeom>
            <a:solidFill>
              <a:schemeClr val="accent1"/>
            </a:solidFill>
          </p:spPr>
          <p:txBody>
            <a:bodyPr wrap="none" lIns="0" tIns="0" rIns="0" bIns="0" anchor="t" anchorCtr="0">
              <a:normAutofit/>
            </a:bodyPr>
            <a:lstStyle/>
            <a:p>
              <a:pPr lvl="0" defTabSz="914400">
                <a:spcBef>
                  <a:spcPct val="0"/>
                </a:spcBef>
                <a:defRPr/>
              </a:pPr>
              <a:r>
                <a:rPr lang="en-US" altLang="zh-CN" dirty="0">
                  <a:solidFill>
                    <a:schemeClr val="bg1"/>
                  </a:solidFill>
                  <a:latin typeface="字魂58号-创中黑" panose="00000500000000000000" pitchFamily="2" charset="-122"/>
                  <a:ea typeface="字魂58号-创中黑" panose="00000500000000000000" pitchFamily="2" charset="-122"/>
                  <a:sym typeface="字魂58号-创中黑" panose="00000500000000000000" pitchFamily="2" charset="-122"/>
                </a:rPr>
                <a:t>    </a:t>
              </a:r>
              <a:r>
                <a:rPr lang="zh-CN" altLang="en-US" dirty="0">
                  <a:solidFill>
                    <a:schemeClr val="bg1"/>
                  </a:solidFill>
                  <a:latin typeface="字魂58号-创中黑" panose="00000500000000000000" pitchFamily="2" charset="-122"/>
                  <a:ea typeface="字魂58号-创中黑" panose="00000500000000000000" pitchFamily="2" charset="-122"/>
                  <a:sym typeface="字魂58号-创中黑" panose="00000500000000000000" pitchFamily="2" charset="-122"/>
                </a:rPr>
                <a:t>图像展示</a:t>
              </a:r>
              <a:endParaRPr lang="zh-CN" altLang="en-US" dirty="0">
                <a:solidFill>
                  <a:schemeClr val="bg1"/>
                </a:solidFill>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6" name="任意多边形 24"/>
            <p:cNvSpPr/>
            <p:nvPr/>
          </p:nvSpPr>
          <p:spPr bwMode="auto">
            <a:xfrm>
              <a:off x="1944189" y="3065504"/>
              <a:ext cx="808842" cy="757178"/>
            </a:xfrm>
            <a:custGeom>
              <a:avLst/>
              <a:gdLst>
                <a:gd name="connsiteX0" fmla="*/ 241311 w 331352"/>
                <a:gd name="connsiteY0" fmla="*/ 265737 h 310187"/>
                <a:gd name="connsiteX1" fmla="*/ 227023 w 331352"/>
                <a:gd name="connsiteY1" fmla="*/ 280025 h 310187"/>
                <a:gd name="connsiteX2" fmla="*/ 241311 w 331352"/>
                <a:gd name="connsiteY2" fmla="*/ 294313 h 310187"/>
                <a:gd name="connsiteX3" fmla="*/ 255599 w 331352"/>
                <a:gd name="connsiteY3" fmla="*/ 280025 h 310187"/>
                <a:gd name="connsiteX4" fmla="*/ 241311 w 331352"/>
                <a:gd name="connsiteY4" fmla="*/ 265737 h 310187"/>
                <a:gd name="connsiteX5" fmla="*/ 125424 w 331352"/>
                <a:gd name="connsiteY5" fmla="*/ 265737 h 310187"/>
                <a:gd name="connsiteX6" fmla="*/ 111136 w 331352"/>
                <a:gd name="connsiteY6" fmla="*/ 280025 h 310187"/>
                <a:gd name="connsiteX7" fmla="*/ 125424 w 331352"/>
                <a:gd name="connsiteY7" fmla="*/ 294313 h 310187"/>
                <a:gd name="connsiteX8" fmla="*/ 139712 w 331352"/>
                <a:gd name="connsiteY8" fmla="*/ 280025 h 310187"/>
                <a:gd name="connsiteX9" fmla="*/ 125424 w 331352"/>
                <a:gd name="connsiteY9" fmla="*/ 265737 h 310187"/>
                <a:gd name="connsiteX10" fmla="*/ 242898 w 331352"/>
                <a:gd name="connsiteY10" fmla="*/ 168899 h 310187"/>
                <a:gd name="connsiteX11" fmla="*/ 242898 w 331352"/>
                <a:gd name="connsiteY11" fmla="*/ 192712 h 310187"/>
                <a:gd name="connsiteX12" fmla="*/ 268298 w 331352"/>
                <a:gd name="connsiteY12" fmla="*/ 192712 h 310187"/>
                <a:gd name="connsiteX13" fmla="*/ 276236 w 331352"/>
                <a:gd name="connsiteY13" fmla="*/ 168899 h 310187"/>
                <a:gd name="connsiteX14" fmla="*/ 173048 w 331352"/>
                <a:gd name="connsiteY14" fmla="*/ 168899 h 310187"/>
                <a:gd name="connsiteX15" fmla="*/ 173048 w 331352"/>
                <a:gd name="connsiteY15" fmla="*/ 192712 h 310187"/>
                <a:gd name="connsiteX16" fmla="*/ 222261 w 331352"/>
                <a:gd name="connsiteY16" fmla="*/ 192712 h 310187"/>
                <a:gd name="connsiteX17" fmla="*/ 222261 w 331352"/>
                <a:gd name="connsiteY17" fmla="*/ 168899 h 310187"/>
                <a:gd name="connsiteX18" fmla="*/ 120661 w 331352"/>
                <a:gd name="connsiteY18" fmla="*/ 168899 h 310187"/>
                <a:gd name="connsiteX19" fmla="*/ 128598 w 331352"/>
                <a:gd name="connsiteY19" fmla="*/ 192712 h 310187"/>
                <a:gd name="connsiteX20" fmla="*/ 152411 w 331352"/>
                <a:gd name="connsiteY20" fmla="*/ 192712 h 310187"/>
                <a:gd name="connsiteX21" fmla="*/ 152411 w 331352"/>
                <a:gd name="connsiteY21" fmla="*/ 168899 h 310187"/>
                <a:gd name="connsiteX22" fmla="*/ 242898 w 331352"/>
                <a:gd name="connsiteY22" fmla="*/ 119687 h 310187"/>
                <a:gd name="connsiteX23" fmla="*/ 242898 w 331352"/>
                <a:gd name="connsiteY23" fmla="*/ 148262 h 310187"/>
                <a:gd name="connsiteX24" fmla="*/ 282586 w 331352"/>
                <a:gd name="connsiteY24" fmla="*/ 148262 h 310187"/>
                <a:gd name="connsiteX25" fmla="*/ 290523 w 331352"/>
                <a:gd name="connsiteY25" fmla="*/ 119687 h 310187"/>
                <a:gd name="connsiteX26" fmla="*/ 173048 w 331352"/>
                <a:gd name="connsiteY26" fmla="*/ 119687 h 310187"/>
                <a:gd name="connsiteX27" fmla="*/ 173048 w 331352"/>
                <a:gd name="connsiteY27" fmla="*/ 148262 h 310187"/>
                <a:gd name="connsiteX28" fmla="*/ 222261 w 331352"/>
                <a:gd name="connsiteY28" fmla="*/ 148262 h 310187"/>
                <a:gd name="connsiteX29" fmla="*/ 222261 w 331352"/>
                <a:gd name="connsiteY29" fmla="*/ 119687 h 310187"/>
                <a:gd name="connsiteX30" fmla="*/ 103198 w 331352"/>
                <a:gd name="connsiteY30" fmla="*/ 119687 h 310187"/>
                <a:gd name="connsiteX31" fmla="*/ 112723 w 331352"/>
                <a:gd name="connsiteY31" fmla="*/ 148262 h 310187"/>
                <a:gd name="connsiteX32" fmla="*/ 152411 w 331352"/>
                <a:gd name="connsiteY32" fmla="*/ 148262 h 310187"/>
                <a:gd name="connsiteX33" fmla="*/ 152411 w 331352"/>
                <a:gd name="connsiteY33" fmla="*/ 119687 h 310187"/>
                <a:gd name="connsiteX34" fmla="*/ 242898 w 331352"/>
                <a:gd name="connsiteY34" fmla="*/ 75237 h 310187"/>
                <a:gd name="connsiteX35" fmla="*/ 242898 w 331352"/>
                <a:gd name="connsiteY35" fmla="*/ 99050 h 310187"/>
                <a:gd name="connsiteX36" fmla="*/ 296873 w 331352"/>
                <a:gd name="connsiteY36" fmla="*/ 99050 h 310187"/>
                <a:gd name="connsiteX37" fmla="*/ 304811 w 331352"/>
                <a:gd name="connsiteY37" fmla="*/ 75237 h 310187"/>
                <a:gd name="connsiteX38" fmla="*/ 173048 w 331352"/>
                <a:gd name="connsiteY38" fmla="*/ 75237 h 310187"/>
                <a:gd name="connsiteX39" fmla="*/ 173048 w 331352"/>
                <a:gd name="connsiteY39" fmla="*/ 99050 h 310187"/>
                <a:gd name="connsiteX40" fmla="*/ 222261 w 331352"/>
                <a:gd name="connsiteY40" fmla="*/ 99050 h 310187"/>
                <a:gd name="connsiteX41" fmla="*/ 222261 w 331352"/>
                <a:gd name="connsiteY41" fmla="*/ 75237 h 310187"/>
                <a:gd name="connsiteX42" fmla="*/ 87323 w 331352"/>
                <a:gd name="connsiteY42" fmla="*/ 75237 h 310187"/>
                <a:gd name="connsiteX43" fmla="*/ 95261 w 331352"/>
                <a:gd name="connsiteY43" fmla="*/ 99050 h 310187"/>
                <a:gd name="connsiteX44" fmla="*/ 152411 w 331352"/>
                <a:gd name="connsiteY44" fmla="*/ 99050 h 310187"/>
                <a:gd name="connsiteX45" fmla="*/ 152411 w 331352"/>
                <a:gd name="connsiteY45" fmla="*/ 75237 h 310187"/>
                <a:gd name="connsiteX46" fmla="*/ 13989 w 331352"/>
                <a:gd name="connsiteY46" fmla="*/ 328 h 310187"/>
                <a:gd name="connsiteX47" fmla="*/ 64579 w 331352"/>
                <a:gd name="connsiteY47" fmla="*/ 19694 h 310187"/>
                <a:gd name="connsiteX48" fmla="*/ 69768 w 331352"/>
                <a:gd name="connsiteY48" fmla="*/ 26149 h 310187"/>
                <a:gd name="connsiteX49" fmla="*/ 80145 w 331352"/>
                <a:gd name="connsiteY49" fmla="*/ 54553 h 310187"/>
                <a:gd name="connsiteX50" fmla="*/ 81442 w 331352"/>
                <a:gd name="connsiteY50" fmla="*/ 54553 h 310187"/>
                <a:gd name="connsiteX51" fmla="*/ 321421 w 331352"/>
                <a:gd name="connsiteY51" fmla="*/ 54553 h 310187"/>
                <a:gd name="connsiteX52" fmla="*/ 329204 w 331352"/>
                <a:gd name="connsiteY52" fmla="*/ 58426 h 310187"/>
                <a:gd name="connsiteX53" fmla="*/ 330501 w 331352"/>
                <a:gd name="connsiteY53" fmla="*/ 68755 h 310187"/>
                <a:gd name="connsiteX54" fmla="*/ 286397 w 331352"/>
                <a:gd name="connsiteY54" fmla="*/ 205610 h 310187"/>
                <a:gd name="connsiteX55" fmla="*/ 276019 w 331352"/>
                <a:gd name="connsiteY55" fmla="*/ 213356 h 310187"/>
                <a:gd name="connsiteX56" fmla="*/ 120358 w 331352"/>
                <a:gd name="connsiteY56" fmla="*/ 213356 h 310187"/>
                <a:gd name="connsiteX57" fmla="*/ 116466 w 331352"/>
                <a:gd name="connsiteY57" fmla="*/ 212065 h 310187"/>
                <a:gd name="connsiteX58" fmla="*/ 106089 w 331352"/>
                <a:gd name="connsiteY58" fmla="*/ 240469 h 310187"/>
                <a:gd name="connsiteX59" fmla="*/ 276019 w 331352"/>
                <a:gd name="connsiteY59" fmla="*/ 240469 h 310187"/>
                <a:gd name="connsiteX60" fmla="*/ 285100 w 331352"/>
                <a:gd name="connsiteY60" fmla="*/ 248215 h 310187"/>
                <a:gd name="connsiteX61" fmla="*/ 276019 w 331352"/>
                <a:gd name="connsiteY61" fmla="*/ 257253 h 310187"/>
                <a:gd name="connsiteX62" fmla="*/ 266939 w 331352"/>
                <a:gd name="connsiteY62" fmla="*/ 257253 h 310187"/>
                <a:gd name="connsiteX63" fmla="*/ 274722 w 331352"/>
                <a:gd name="connsiteY63" fmla="*/ 279201 h 310187"/>
                <a:gd name="connsiteX64" fmla="*/ 242293 w 331352"/>
                <a:gd name="connsiteY64" fmla="*/ 310187 h 310187"/>
                <a:gd name="connsiteX65" fmla="*/ 211160 w 331352"/>
                <a:gd name="connsiteY65" fmla="*/ 279201 h 310187"/>
                <a:gd name="connsiteX66" fmla="*/ 218943 w 331352"/>
                <a:gd name="connsiteY66" fmla="*/ 257253 h 310187"/>
                <a:gd name="connsiteX67" fmla="*/ 148896 w 331352"/>
                <a:gd name="connsiteY67" fmla="*/ 257253 h 310187"/>
                <a:gd name="connsiteX68" fmla="*/ 157976 w 331352"/>
                <a:gd name="connsiteY68" fmla="*/ 279201 h 310187"/>
                <a:gd name="connsiteX69" fmla="*/ 125547 w 331352"/>
                <a:gd name="connsiteY69" fmla="*/ 310187 h 310187"/>
                <a:gd name="connsiteX70" fmla="*/ 93117 w 331352"/>
                <a:gd name="connsiteY70" fmla="*/ 279201 h 310187"/>
                <a:gd name="connsiteX71" fmla="*/ 102197 w 331352"/>
                <a:gd name="connsiteY71" fmla="*/ 257253 h 310187"/>
                <a:gd name="connsiteX72" fmla="*/ 93117 w 331352"/>
                <a:gd name="connsiteY72" fmla="*/ 257253 h 310187"/>
                <a:gd name="connsiteX73" fmla="*/ 86631 w 331352"/>
                <a:gd name="connsiteY73" fmla="*/ 253380 h 310187"/>
                <a:gd name="connsiteX74" fmla="*/ 85334 w 331352"/>
                <a:gd name="connsiteY74" fmla="*/ 245633 h 310187"/>
                <a:gd name="connsiteX75" fmla="*/ 100900 w 331352"/>
                <a:gd name="connsiteY75" fmla="*/ 201737 h 310187"/>
                <a:gd name="connsiteX76" fmla="*/ 107386 w 331352"/>
                <a:gd name="connsiteY76" fmla="*/ 196572 h 310187"/>
                <a:gd name="connsiteX77" fmla="*/ 51607 w 331352"/>
                <a:gd name="connsiteY77" fmla="*/ 37769 h 310187"/>
                <a:gd name="connsiteX78" fmla="*/ 6206 w 331352"/>
                <a:gd name="connsiteY78" fmla="*/ 19694 h 310187"/>
                <a:gd name="connsiteX79" fmla="*/ 1017 w 331352"/>
                <a:gd name="connsiteY79" fmla="*/ 6783 h 310187"/>
                <a:gd name="connsiteX80" fmla="*/ 13989 w 331352"/>
                <a:gd name="connsiteY80" fmla="*/ 328 h 3101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331352" h="310187">
                  <a:moveTo>
                    <a:pt x="241311" y="265737"/>
                  </a:moveTo>
                  <a:cubicBezTo>
                    <a:pt x="233420" y="265737"/>
                    <a:pt x="227023" y="272134"/>
                    <a:pt x="227023" y="280025"/>
                  </a:cubicBezTo>
                  <a:cubicBezTo>
                    <a:pt x="227023" y="287916"/>
                    <a:pt x="233420" y="294313"/>
                    <a:pt x="241311" y="294313"/>
                  </a:cubicBezTo>
                  <a:cubicBezTo>
                    <a:pt x="249202" y="294313"/>
                    <a:pt x="255599" y="287916"/>
                    <a:pt x="255599" y="280025"/>
                  </a:cubicBezTo>
                  <a:cubicBezTo>
                    <a:pt x="255599" y="272134"/>
                    <a:pt x="249202" y="265737"/>
                    <a:pt x="241311" y="265737"/>
                  </a:cubicBezTo>
                  <a:close/>
                  <a:moveTo>
                    <a:pt x="125424" y="265737"/>
                  </a:moveTo>
                  <a:cubicBezTo>
                    <a:pt x="117533" y="265737"/>
                    <a:pt x="111136" y="272134"/>
                    <a:pt x="111136" y="280025"/>
                  </a:cubicBezTo>
                  <a:cubicBezTo>
                    <a:pt x="111136" y="287916"/>
                    <a:pt x="117533" y="294313"/>
                    <a:pt x="125424" y="294313"/>
                  </a:cubicBezTo>
                  <a:cubicBezTo>
                    <a:pt x="133315" y="294313"/>
                    <a:pt x="139712" y="287916"/>
                    <a:pt x="139712" y="280025"/>
                  </a:cubicBezTo>
                  <a:cubicBezTo>
                    <a:pt x="139712" y="272134"/>
                    <a:pt x="133315" y="265737"/>
                    <a:pt x="125424" y="265737"/>
                  </a:cubicBezTo>
                  <a:close/>
                  <a:moveTo>
                    <a:pt x="242898" y="168899"/>
                  </a:moveTo>
                  <a:lnTo>
                    <a:pt x="242898" y="192712"/>
                  </a:lnTo>
                  <a:lnTo>
                    <a:pt x="268298" y="192712"/>
                  </a:lnTo>
                  <a:lnTo>
                    <a:pt x="276236" y="168899"/>
                  </a:lnTo>
                  <a:close/>
                  <a:moveTo>
                    <a:pt x="173048" y="168899"/>
                  </a:moveTo>
                  <a:lnTo>
                    <a:pt x="173048" y="192712"/>
                  </a:lnTo>
                  <a:lnTo>
                    <a:pt x="222261" y="192712"/>
                  </a:lnTo>
                  <a:lnTo>
                    <a:pt x="222261" y="168899"/>
                  </a:lnTo>
                  <a:close/>
                  <a:moveTo>
                    <a:pt x="120661" y="168899"/>
                  </a:moveTo>
                  <a:lnTo>
                    <a:pt x="128598" y="192712"/>
                  </a:lnTo>
                  <a:lnTo>
                    <a:pt x="152411" y="192712"/>
                  </a:lnTo>
                  <a:lnTo>
                    <a:pt x="152411" y="168899"/>
                  </a:lnTo>
                  <a:close/>
                  <a:moveTo>
                    <a:pt x="242898" y="119687"/>
                  </a:moveTo>
                  <a:lnTo>
                    <a:pt x="242898" y="148262"/>
                  </a:lnTo>
                  <a:lnTo>
                    <a:pt x="282586" y="148262"/>
                  </a:lnTo>
                  <a:lnTo>
                    <a:pt x="290523" y="119687"/>
                  </a:lnTo>
                  <a:close/>
                  <a:moveTo>
                    <a:pt x="173048" y="119687"/>
                  </a:moveTo>
                  <a:lnTo>
                    <a:pt x="173048" y="148262"/>
                  </a:lnTo>
                  <a:lnTo>
                    <a:pt x="222261" y="148262"/>
                  </a:lnTo>
                  <a:lnTo>
                    <a:pt x="222261" y="119687"/>
                  </a:lnTo>
                  <a:close/>
                  <a:moveTo>
                    <a:pt x="103198" y="119687"/>
                  </a:moveTo>
                  <a:lnTo>
                    <a:pt x="112723" y="148262"/>
                  </a:lnTo>
                  <a:lnTo>
                    <a:pt x="152411" y="148262"/>
                  </a:lnTo>
                  <a:lnTo>
                    <a:pt x="152411" y="119687"/>
                  </a:lnTo>
                  <a:close/>
                  <a:moveTo>
                    <a:pt x="242898" y="75237"/>
                  </a:moveTo>
                  <a:lnTo>
                    <a:pt x="242898" y="99050"/>
                  </a:lnTo>
                  <a:lnTo>
                    <a:pt x="296873" y="99050"/>
                  </a:lnTo>
                  <a:lnTo>
                    <a:pt x="304811" y="75237"/>
                  </a:lnTo>
                  <a:close/>
                  <a:moveTo>
                    <a:pt x="173048" y="75237"/>
                  </a:moveTo>
                  <a:lnTo>
                    <a:pt x="173048" y="99050"/>
                  </a:lnTo>
                  <a:lnTo>
                    <a:pt x="222261" y="99050"/>
                  </a:lnTo>
                  <a:lnTo>
                    <a:pt x="222261" y="75237"/>
                  </a:lnTo>
                  <a:close/>
                  <a:moveTo>
                    <a:pt x="87323" y="75237"/>
                  </a:moveTo>
                  <a:lnTo>
                    <a:pt x="95261" y="99050"/>
                  </a:lnTo>
                  <a:lnTo>
                    <a:pt x="152411" y="99050"/>
                  </a:lnTo>
                  <a:lnTo>
                    <a:pt x="152411" y="75237"/>
                  </a:lnTo>
                  <a:close/>
                  <a:moveTo>
                    <a:pt x="13989" y="328"/>
                  </a:moveTo>
                  <a:cubicBezTo>
                    <a:pt x="13989" y="328"/>
                    <a:pt x="13989" y="328"/>
                    <a:pt x="64579" y="19694"/>
                  </a:cubicBezTo>
                  <a:cubicBezTo>
                    <a:pt x="67173" y="20985"/>
                    <a:pt x="68471" y="23567"/>
                    <a:pt x="69768" y="26149"/>
                  </a:cubicBezTo>
                  <a:cubicBezTo>
                    <a:pt x="69768" y="26149"/>
                    <a:pt x="69768" y="26149"/>
                    <a:pt x="80145" y="54553"/>
                  </a:cubicBezTo>
                  <a:cubicBezTo>
                    <a:pt x="80145" y="54553"/>
                    <a:pt x="81442" y="54553"/>
                    <a:pt x="81442" y="54553"/>
                  </a:cubicBezTo>
                  <a:cubicBezTo>
                    <a:pt x="81442" y="54553"/>
                    <a:pt x="81442" y="54553"/>
                    <a:pt x="321421" y="54553"/>
                  </a:cubicBezTo>
                  <a:cubicBezTo>
                    <a:pt x="324015" y="54553"/>
                    <a:pt x="327907" y="55844"/>
                    <a:pt x="329204" y="58426"/>
                  </a:cubicBezTo>
                  <a:cubicBezTo>
                    <a:pt x="331798" y="62300"/>
                    <a:pt x="331798" y="64882"/>
                    <a:pt x="330501" y="68755"/>
                  </a:cubicBezTo>
                  <a:cubicBezTo>
                    <a:pt x="330501" y="68755"/>
                    <a:pt x="330501" y="68755"/>
                    <a:pt x="286397" y="205610"/>
                  </a:cubicBezTo>
                  <a:cubicBezTo>
                    <a:pt x="285100" y="210774"/>
                    <a:pt x="281208" y="213356"/>
                    <a:pt x="276019" y="213356"/>
                  </a:cubicBezTo>
                  <a:cubicBezTo>
                    <a:pt x="276019" y="213356"/>
                    <a:pt x="276019" y="213356"/>
                    <a:pt x="120358" y="213356"/>
                  </a:cubicBezTo>
                  <a:cubicBezTo>
                    <a:pt x="119061" y="213356"/>
                    <a:pt x="117763" y="213356"/>
                    <a:pt x="116466" y="212065"/>
                  </a:cubicBezTo>
                  <a:cubicBezTo>
                    <a:pt x="116466" y="212065"/>
                    <a:pt x="116466" y="212065"/>
                    <a:pt x="106089" y="240469"/>
                  </a:cubicBezTo>
                  <a:cubicBezTo>
                    <a:pt x="106089" y="240469"/>
                    <a:pt x="106089" y="240469"/>
                    <a:pt x="276019" y="240469"/>
                  </a:cubicBezTo>
                  <a:cubicBezTo>
                    <a:pt x="281208" y="240469"/>
                    <a:pt x="285100" y="244342"/>
                    <a:pt x="285100" y="248215"/>
                  </a:cubicBezTo>
                  <a:cubicBezTo>
                    <a:pt x="285100" y="253380"/>
                    <a:pt x="281208" y="257253"/>
                    <a:pt x="276019" y="257253"/>
                  </a:cubicBezTo>
                  <a:cubicBezTo>
                    <a:pt x="276019" y="257253"/>
                    <a:pt x="276019" y="257253"/>
                    <a:pt x="266939" y="257253"/>
                  </a:cubicBezTo>
                  <a:cubicBezTo>
                    <a:pt x="272128" y="263708"/>
                    <a:pt x="274722" y="270164"/>
                    <a:pt x="274722" y="279201"/>
                  </a:cubicBezTo>
                  <a:cubicBezTo>
                    <a:pt x="274722" y="295985"/>
                    <a:pt x="260453" y="310187"/>
                    <a:pt x="242293" y="310187"/>
                  </a:cubicBezTo>
                  <a:cubicBezTo>
                    <a:pt x="225429" y="310187"/>
                    <a:pt x="211160" y="295985"/>
                    <a:pt x="211160" y="279201"/>
                  </a:cubicBezTo>
                  <a:cubicBezTo>
                    <a:pt x="211160" y="270164"/>
                    <a:pt x="213755" y="263708"/>
                    <a:pt x="218943" y="257253"/>
                  </a:cubicBezTo>
                  <a:cubicBezTo>
                    <a:pt x="218943" y="257253"/>
                    <a:pt x="218943" y="257253"/>
                    <a:pt x="148896" y="257253"/>
                  </a:cubicBezTo>
                  <a:cubicBezTo>
                    <a:pt x="154084" y="263708"/>
                    <a:pt x="157976" y="270164"/>
                    <a:pt x="157976" y="279201"/>
                  </a:cubicBezTo>
                  <a:cubicBezTo>
                    <a:pt x="157976" y="295985"/>
                    <a:pt x="143707" y="310187"/>
                    <a:pt x="125547" y="310187"/>
                  </a:cubicBezTo>
                  <a:cubicBezTo>
                    <a:pt x="108683" y="310187"/>
                    <a:pt x="93117" y="295985"/>
                    <a:pt x="93117" y="279201"/>
                  </a:cubicBezTo>
                  <a:cubicBezTo>
                    <a:pt x="93117" y="270164"/>
                    <a:pt x="97009" y="263708"/>
                    <a:pt x="102197" y="257253"/>
                  </a:cubicBezTo>
                  <a:cubicBezTo>
                    <a:pt x="102197" y="257253"/>
                    <a:pt x="102197" y="257253"/>
                    <a:pt x="93117" y="257253"/>
                  </a:cubicBezTo>
                  <a:cubicBezTo>
                    <a:pt x="90523" y="257253"/>
                    <a:pt x="87928" y="255962"/>
                    <a:pt x="86631" y="253380"/>
                  </a:cubicBezTo>
                  <a:cubicBezTo>
                    <a:pt x="85334" y="252089"/>
                    <a:pt x="84037" y="248215"/>
                    <a:pt x="85334" y="245633"/>
                  </a:cubicBezTo>
                  <a:cubicBezTo>
                    <a:pt x="85334" y="245633"/>
                    <a:pt x="85334" y="245633"/>
                    <a:pt x="100900" y="201737"/>
                  </a:cubicBezTo>
                  <a:cubicBezTo>
                    <a:pt x="102197" y="199154"/>
                    <a:pt x="104792" y="196572"/>
                    <a:pt x="107386" y="196572"/>
                  </a:cubicBezTo>
                  <a:cubicBezTo>
                    <a:pt x="107386" y="196572"/>
                    <a:pt x="107386" y="196572"/>
                    <a:pt x="51607" y="37769"/>
                  </a:cubicBezTo>
                  <a:cubicBezTo>
                    <a:pt x="51607" y="37769"/>
                    <a:pt x="51607" y="37769"/>
                    <a:pt x="6206" y="19694"/>
                  </a:cubicBezTo>
                  <a:cubicBezTo>
                    <a:pt x="1017" y="18403"/>
                    <a:pt x="-1577" y="11948"/>
                    <a:pt x="1017" y="6783"/>
                  </a:cubicBezTo>
                  <a:cubicBezTo>
                    <a:pt x="2315" y="1619"/>
                    <a:pt x="8800" y="-963"/>
                    <a:pt x="13989" y="328"/>
                  </a:cubicBezTo>
                  <a:close/>
                </a:path>
              </a:pathLst>
            </a:custGeom>
            <a:solidFill>
              <a:schemeClr val="bg1"/>
            </a:solidFill>
            <a:ln w="9525">
              <a:noFill/>
              <a:round/>
            </a:ln>
          </p:spPr>
          <p:txBody>
            <a:bodyPr anchor="ctr"/>
            <a:lstStyle/>
            <a:p>
              <a:pPr algn="ctr"/>
              <a:endParaRPr>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7" name="弧形 6"/>
            <p:cNvSpPr/>
            <p:nvPr/>
          </p:nvSpPr>
          <p:spPr>
            <a:xfrm>
              <a:off x="861310" y="2216799"/>
              <a:ext cx="3019909" cy="3019909"/>
            </a:xfrm>
            <a:prstGeom prst="arc">
              <a:avLst>
                <a:gd name="adj1" fmla="val 16200000"/>
                <a:gd name="adj2" fmla="val 5380469"/>
              </a:avLst>
            </a:prstGeom>
            <a:ln w="57150">
              <a:gradFill>
                <a:gsLst>
                  <a:gs pos="0">
                    <a:schemeClr val="accent1"/>
                  </a:gs>
                  <a:gs pos="100000">
                    <a:schemeClr val="accent1">
                      <a:lumMod val="40000"/>
                      <a:lumOff val="60000"/>
                    </a:schemeClr>
                  </a:gs>
                </a:gsLst>
                <a:lin ang="5400000" scaled="1"/>
              </a:gradFill>
              <a:headEnd type="none" w="med" len="med"/>
              <a:tailEnd type="none" w="med" len="med"/>
            </a:ln>
          </p:spPr>
          <p:style>
            <a:lnRef idx="1">
              <a:schemeClr val="accent1"/>
            </a:lnRef>
            <a:fillRef idx="0">
              <a:schemeClr val="accent1"/>
            </a:fillRef>
            <a:effectRef idx="0">
              <a:schemeClr val="accent1"/>
            </a:effectRef>
            <a:fontRef idx="minor">
              <a:schemeClr val="tx1"/>
            </a:fontRef>
          </p:style>
          <p:txBody>
            <a:bodyPr anchor="ctr"/>
            <a:lstStyle/>
            <a:p>
              <a:pPr algn="ctr"/>
              <a:endParaRPr>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8" name="椭圆 7"/>
            <p:cNvSpPr/>
            <p:nvPr/>
          </p:nvSpPr>
          <p:spPr>
            <a:xfrm>
              <a:off x="3283068" y="2516787"/>
              <a:ext cx="200608" cy="200608"/>
            </a:xfrm>
            <a:prstGeom prst="ellipse">
              <a:avLst/>
            </a:prstGeom>
            <a:solidFill>
              <a:schemeClr val="bg1"/>
            </a:solidFill>
            <a:ln>
              <a:solidFill>
                <a:schemeClr val="accent1"/>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9" name="椭圆 8"/>
            <p:cNvSpPr/>
            <p:nvPr/>
          </p:nvSpPr>
          <p:spPr>
            <a:xfrm>
              <a:off x="3813278" y="3625987"/>
              <a:ext cx="200608" cy="200608"/>
            </a:xfrm>
            <a:prstGeom prst="ellipse">
              <a:avLst/>
            </a:prstGeom>
            <a:solidFill>
              <a:schemeClr val="bg1"/>
            </a:solidFill>
            <a:ln>
              <a:solidFill>
                <a:schemeClr val="accent1"/>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10" name="椭圆 9"/>
            <p:cNvSpPr/>
            <p:nvPr/>
          </p:nvSpPr>
          <p:spPr>
            <a:xfrm>
              <a:off x="3283068" y="4735187"/>
              <a:ext cx="200608" cy="200608"/>
            </a:xfrm>
            <a:prstGeom prst="ellipse">
              <a:avLst/>
            </a:prstGeom>
            <a:solidFill>
              <a:schemeClr val="bg1"/>
            </a:solidFill>
            <a:ln>
              <a:solidFill>
                <a:schemeClr val="accent1"/>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5" name="椭圆 24"/>
            <p:cNvSpPr/>
            <p:nvPr/>
          </p:nvSpPr>
          <p:spPr>
            <a:xfrm>
              <a:off x="2270958" y="2129950"/>
              <a:ext cx="200608" cy="200608"/>
            </a:xfrm>
            <a:prstGeom prst="ellipse">
              <a:avLst/>
            </a:prstGeom>
            <a:solidFill>
              <a:schemeClr val="accent1"/>
            </a:solidFill>
            <a:ln>
              <a:solidFill>
                <a:schemeClr val="accent1"/>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26" name="椭圆 25"/>
            <p:cNvSpPr/>
            <p:nvPr/>
          </p:nvSpPr>
          <p:spPr>
            <a:xfrm>
              <a:off x="2270958" y="5141730"/>
              <a:ext cx="200608" cy="200608"/>
            </a:xfrm>
            <a:prstGeom prst="ellipse">
              <a:avLst/>
            </a:prstGeom>
            <a:solidFill>
              <a:schemeClr val="accent1">
                <a:lumMod val="40000"/>
                <a:lumOff val="60000"/>
              </a:schemeClr>
            </a:solidFill>
            <a:ln>
              <a:solidFill>
                <a:schemeClr val="accent1">
                  <a:lumMod val="20000"/>
                  <a:lumOff val="80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endParaRPr>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grpSp>
      <p:sp>
        <p:nvSpPr>
          <p:cNvPr id="32" name="išľíďè"/>
          <p:cNvSpPr/>
          <p:nvPr/>
        </p:nvSpPr>
        <p:spPr bwMode="auto">
          <a:xfrm>
            <a:off x="5905221" y="2277447"/>
            <a:ext cx="3448642"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endParaRPr kumimoji="0" lang="zh-CN" altLang="en-US" sz="1200" b="0" i="0" u="none" strike="noStrike" kern="1200" cap="none" spc="0" normalizeH="0" baseline="0" noProof="0" dirty="0">
              <a:ln>
                <a:noFill/>
              </a:ln>
              <a:solidFill>
                <a:schemeClr val="bg2">
                  <a:lumMod val="10000"/>
                </a:scheme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33" name="iSlíďè"/>
          <p:cNvSpPr txBox="1"/>
          <p:nvPr/>
        </p:nvSpPr>
        <p:spPr bwMode="auto">
          <a:xfrm>
            <a:off x="5925916" y="1936641"/>
            <a:ext cx="2195830"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marL="0" marR="0" lvl="0" indent="0" algn="l" defTabSz="913765" rtl="0" eaLnBrk="1" fontAlgn="auto" latinLnBrk="0" hangingPunct="1">
              <a:spcBef>
                <a:spcPct val="0"/>
              </a:spcBef>
              <a:spcAft>
                <a:spcPts val="0"/>
              </a:spcAft>
              <a:buClrTx/>
              <a:buSzTx/>
              <a:buFontTx/>
              <a:buNone/>
              <a:defRPr/>
            </a:pPr>
            <a:r>
              <a:rPr kumimoji="0" lang="zh-CN" altLang="en-US" sz="1800" b="1" i="0" u="none" strike="noStrike" kern="1200" cap="none" spc="0" normalizeH="0" baseline="0" noProof="0" dirty="0">
                <a:ln>
                  <a:noFill/>
                </a:ln>
                <a:solidFill>
                  <a:schemeClr val="bg2">
                    <a:lumMod val="10000"/>
                  </a:scheme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原图像分块图</a:t>
            </a:r>
            <a:endParaRPr kumimoji="0" lang="zh-CN" altLang="en-US" sz="1800" b="1" i="0" u="none" strike="noStrike" kern="1200" cap="none" spc="0" normalizeH="0" baseline="0" noProof="0" dirty="0">
              <a:ln>
                <a:noFill/>
              </a:ln>
              <a:solidFill>
                <a:schemeClr val="bg2">
                  <a:lumMod val="10000"/>
                </a:scheme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34" name="išľíďè"/>
          <p:cNvSpPr/>
          <p:nvPr/>
        </p:nvSpPr>
        <p:spPr bwMode="auto">
          <a:xfrm>
            <a:off x="8034271" y="3479511"/>
            <a:ext cx="3448642"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endParaRPr kumimoji="0" lang="zh-CN" altLang="en-US" sz="1200" b="0" i="0" u="none" strike="noStrike" kern="1200" cap="none" spc="0" normalizeH="0" baseline="0" noProof="0" dirty="0">
              <a:ln>
                <a:noFill/>
              </a:ln>
              <a:solidFill>
                <a:schemeClr val="bg2">
                  <a:lumMod val="10000"/>
                </a:scheme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35" name="iSlíďè"/>
          <p:cNvSpPr txBox="1"/>
          <p:nvPr/>
        </p:nvSpPr>
        <p:spPr bwMode="auto">
          <a:xfrm>
            <a:off x="8054966" y="3138705"/>
            <a:ext cx="2195830"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marL="0" marR="0" lvl="0" indent="0" algn="l" defTabSz="913765" rtl="0" eaLnBrk="1" fontAlgn="auto" latinLnBrk="0" hangingPunct="1">
              <a:spcBef>
                <a:spcPct val="0"/>
              </a:spcBef>
              <a:spcAft>
                <a:spcPts val="0"/>
              </a:spcAft>
              <a:buClrTx/>
              <a:buSzTx/>
              <a:buFontTx/>
              <a:buNone/>
              <a:defRPr/>
            </a:pPr>
            <a:r>
              <a:rPr kumimoji="0" lang="zh-CN" altLang="en-US" sz="1800" b="1" i="0" u="none" strike="noStrike" kern="1200" cap="none" spc="0" normalizeH="0" baseline="0" noProof="0" dirty="0">
                <a:ln>
                  <a:noFill/>
                </a:ln>
                <a:solidFill>
                  <a:schemeClr val="bg2">
                    <a:lumMod val="10000"/>
                  </a:scheme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融合图像</a:t>
            </a:r>
            <a:endParaRPr kumimoji="0" lang="zh-CN" altLang="en-US" sz="1800" b="1" i="0" u="none" strike="noStrike" kern="1200" cap="none" spc="0" normalizeH="0" baseline="0" noProof="0" dirty="0">
              <a:ln>
                <a:noFill/>
              </a:ln>
              <a:solidFill>
                <a:schemeClr val="bg2">
                  <a:lumMod val="10000"/>
                </a:scheme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36" name="išľíďè"/>
          <p:cNvSpPr/>
          <p:nvPr/>
        </p:nvSpPr>
        <p:spPr bwMode="auto">
          <a:xfrm>
            <a:off x="5772235" y="4666225"/>
            <a:ext cx="3448642" cy="557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Autofit/>
          </a:bodyPr>
          <a:lstStyle/>
          <a:p>
            <a:pPr marL="0" marR="0" lvl="0" indent="0" algn="l" defTabSz="913765" rtl="0" eaLnBrk="1" fontAlgn="auto" latinLnBrk="0" hangingPunct="1">
              <a:lnSpc>
                <a:spcPct val="120000"/>
              </a:lnSpc>
              <a:spcBef>
                <a:spcPct val="0"/>
              </a:spcBef>
              <a:spcAft>
                <a:spcPts val="0"/>
              </a:spcAft>
              <a:buClrTx/>
              <a:buSzTx/>
              <a:buFontTx/>
              <a:buNone/>
              <a:defRPr/>
            </a:pPr>
            <a:endParaRPr kumimoji="0" lang="zh-CN" altLang="en-US" sz="1200" b="0" i="0" u="none" strike="noStrike" kern="1200" cap="none" spc="0" normalizeH="0" baseline="0" noProof="0" dirty="0">
              <a:ln>
                <a:noFill/>
              </a:ln>
              <a:solidFill>
                <a:schemeClr val="bg2">
                  <a:lumMod val="10000"/>
                </a:scheme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
        <p:nvSpPr>
          <p:cNvPr id="37" name="iSlíďè"/>
          <p:cNvSpPr txBox="1"/>
          <p:nvPr/>
        </p:nvSpPr>
        <p:spPr bwMode="auto">
          <a:xfrm>
            <a:off x="5792930" y="4325419"/>
            <a:ext cx="2195830" cy="3511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lnSpcReduction="10000"/>
          </a:bodyPr>
          <a:lstStyle/>
          <a:p>
            <a:pPr marL="0" marR="0" lvl="0" indent="0" algn="l" defTabSz="913765" rtl="0" eaLnBrk="1" fontAlgn="auto" latinLnBrk="0" hangingPunct="1">
              <a:spcBef>
                <a:spcPct val="0"/>
              </a:spcBef>
              <a:spcAft>
                <a:spcPts val="0"/>
              </a:spcAft>
              <a:buClrTx/>
              <a:buSzTx/>
              <a:buFontTx/>
              <a:buNone/>
              <a:defRPr/>
            </a:pPr>
            <a:r>
              <a:rPr kumimoji="0" lang="zh-CN" altLang="en-US" sz="1800" b="1" i="0" u="none" strike="noStrike" kern="1200" cap="none" spc="0" normalizeH="0" baseline="0" noProof="0" dirty="0">
                <a:ln>
                  <a:noFill/>
                </a:ln>
                <a:solidFill>
                  <a:schemeClr val="bg2">
                    <a:lumMod val="10000"/>
                  </a:scheme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rPr>
              <a:t>融合图像分块图</a:t>
            </a:r>
            <a:endParaRPr kumimoji="0" lang="zh-CN" altLang="en-US" sz="1800" b="1" i="0" u="none" strike="noStrike" kern="1200" cap="none" spc="0" normalizeH="0" baseline="0" noProof="0" dirty="0">
              <a:ln>
                <a:noFill/>
              </a:ln>
              <a:solidFill>
                <a:schemeClr val="bg2">
                  <a:lumMod val="10000"/>
                </a:schemeClr>
              </a:solidFill>
              <a:effectLst/>
              <a:uLnTx/>
              <a:uFillTx/>
              <a:latin typeface="字魂58号-创中黑" panose="00000500000000000000" pitchFamily="2" charset="-122"/>
              <a:ea typeface="字魂58号-创中黑" panose="00000500000000000000" pitchFamily="2" charset="-122"/>
              <a:sym typeface="字魂58号-创中黑" panose="00000500000000000000"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Click="0" advTm="2000">
        <p14:gallery dir="l"/>
      </p:transition>
    </mc:Choice>
    <mc:Fallback>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29"/>
                                        </p:tgtEl>
                                        <p:attrNameLst>
                                          <p:attrName>style.visibility</p:attrName>
                                        </p:attrNameLst>
                                      </p:cBhvr>
                                      <p:to>
                                        <p:strVal val="visible"/>
                                      </p:to>
                                    </p:set>
                                    <p:anim calcmode="lin" valueType="num">
                                      <p:cBhvr additive="base">
                                        <p:cTn id="12" dur="500" fill="hold"/>
                                        <p:tgtEl>
                                          <p:spTgt spid="29"/>
                                        </p:tgtEl>
                                        <p:attrNameLst>
                                          <p:attrName>ppt_x</p:attrName>
                                        </p:attrNameLst>
                                      </p:cBhvr>
                                      <p:tavLst>
                                        <p:tav tm="0">
                                          <p:val>
                                            <p:strVal val="1+#ppt_w/2"/>
                                          </p:val>
                                        </p:tav>
                                        <p:tav tm="100000">
                                          <p:val>
                                            <p:strVal val="#ppt_x"/>
                                          </p:val>
                                        </p:tav>
                                      </p:tavLst>
                                    </p:anim>
                                    <p:anim calcmode="lin" valueType="num">
                                      <p:cBhvr additive="base">
                                        <p:cTn id="13" dur="500" fill="hold"/>
                                        <p:tgtEl>
                                          <p:spTgt spid="2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500" fill="hold"/>
                                        <p:tgtEl>
                                          <p:spTgt spid="30"/>
                                        </p:tgtEl>
                                        <p:attrNameLst>
                                          <p:attrName>ppt_x</p:attrName>
                                        </p:attrNameLst>
                                      </p:cBhvr>
                                      <p:tavLst>
                                        <p:tav tm="0">
                                          <p:val>
                                            <p:strVal val="1+#ppt_w/2"/>
                                          </p:val>
                                        </p:tav>
                                        <p:tav tm="100000">
                                          <p:val>
                                            <p:strVal val="#ppt_x"/>
                                          </p:val>
                                        </p:tav>
                                      </p:tavLst>
                                    </p:anim>
                                    <p:anim calcmode="lin" valueType="num">
                                      <p:cBhvr additive="base">
                                        <p:cTn id="18" dur="500" fill="hold"/>
                                        <p:tgtEl>
                                          <p:spTgt spid="30"/>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31"/>
                                        </p:tgtEl>
                                        <p:attrNameLst>
                                          <p:attrName>style.visibility</p:attrName>
                                        </p:attrNameLst>
                                      </p:cBhvr>
                                      <p:to>
                                        <p:strVal val="visible"/>
                                      </p:to>
                                    </p:set>
                                    <p:anim calcmode="lin" valueType="num">
                                      <p:cBhvr additive="base">
                                        <p:cTn id="22" dur="500" fill="hold"/>
                                        <p:tgtEl>
                                          <p:spTgt spid="31"/>
                                        </p:tgtEl>
                                        <p:attrNameLst>
                                          <p:attrName>ppt_x</p:attrName>
                                        </p:attrNameLst>
                                      </p:cBhvr>
                                      <p:tavLst>
                                        <p:tav tm="0">
                                          <p:val>
                                            <p:strVal val="1+#ppt_w/2"/>
                                          </p:val>
                                        </p:tav>
                                        <p:tav tm="100000">
                                          <p:val>
                                            <p:strVal val="#ppt_x"/>
                                          </p:val>
                                        </p:tav>
                                      </p:tavLst>
                                    </p:anim>
                                    <p:anim calcmode="lin" valueType="num">
                                      <p:cBhvr additive="base">
                                        <p:cTn id="23" dur="500" fill="hold"/>
                                        <p:tgtEl>
                                          <p:spTgt spid="31"/>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wipe(down)">
                                      <p:cBhvr>
                                        <p:cTn id="28" dur="500"/>
                                        <p:tgtEl>
                                          <p:spTgt spid="3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wipe(down)">
                                      <p:cBhvr>
                                        <p:cTn id="33" dur="500"/>
                                        <p:tgtEl>
                                          <p:spTgt spid="32"/>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grpId="0" nodeType="click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down)">
                                      <p:cBhvr>
                                        <p:cTn id="38" dur="500"/>
                                        <p:tgtEl>
                                          <p:spTgt spid="35"/>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wipe(down)">
                                      <p:cBhvr>
                                        <p:cTn id="43" dur="500"/>
                                        <p:tgtEl>
                                          <p:spTgt spid="3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down)">
                                      <p:cBhvr>
                                        <p:cTn id="48" dur="500"/>
                                        <p:tgtEl>
                                          <p:spTgt spid="3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wipe(down)">
                                      <p:cBhvr>
                                        <p:cTn id="53"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5" grpId="0"/>
      <p:bldP spid="36" grpId="0"/>
      <p:bldP spid="3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960444" y="464796"/>
            <a:ext cx="10515600" cy="1325563"/>
          </a:xfrm>
        </p:spPr>
        <p:txBody>
          <a:bodyPr/>
          <a:p>
            <a:r>
              <a:rPr lang="zh-CN" altLang="en-US" b="1" smtClean="0">
                <a:sym typeface="+mn-ea"/>
              </a:rPr>
              <a:t>基于清晰度的融合</a:t>
            </a:r>
            <a:r>
              <a:rPr lang="en-US" altLang="zh-CN" b="1" smtClean="0">
                <a:sym typeface="Symbol" panose="05050102010706020507" pitchFamily="18" charset="2"/>
              </a:rPr>
              <a:t>—</a:t>
            </a:r>
            <a:r>
              <a:rPr lang="zh-CN" altLang="en-US" b="1" smtClean="0">
                <a:sym typeface="Symbol" panose="05050102010706020507" pitchFamily="18" charset="2"/>
              </a:rPr>
              <a:t>效果</a:t>
            </a:r>
            <a:r>
              <a:rPr lang="en-US" altLang="zh-CN" b="1" smtClean="0">
                <a:sym typeface="Symbol" panose="05050102010706020507" pitchFamily="18" charset="2"/>
              </a:rPr>
              <a:t>(1)</a:t>
            </a:r>
            <a:endParaRPr lang="zh-CN" altLang="en-US" b="1"/>
          </a:p>
        </p:txBody>
      </p:sp>
      <p:pic>
        <p:nvPicPr>
          <p:cNvPr id="19" name="图片 19" descr="Block_1"/>
          <p:cNvPicPr>
            <a:picLocks noChangeAspect="1"/>
          </p:cNvPicPr>
          <p:nvPr/>
        </p:nvPicPr>
        <p:blipFill>
          <a:blip r:embed="rId1"/>
          <a:stretch>
            <a:fillRect/>
          </a:stretch>
        </p:blipFill>
        <p:spPr>
          <a:xfrm>
            <a:off x="1401445" y="1274445"/>
            <a:ext cx="2343150" cy="2343150"/>
          </a:xfrm>
          <a:prstGeom prst="rect">
            <a:avLst/>
          </a:prstGeom>
        </p:spPr>
      </p:pic>
      <p:pic>
        <p:nvPicPr>
          <p:cNvPr id="20" name="图片 20" descr="Block_2"/>
          <p:cNvPicPr>
            <a:picLocks noChangeAspect="1"/>
          </p:cNvPicPr>
          <p:nvPr/>
        </p:nvPicPr>
        <p:blipFill>
          <a:blip r:embed="rId2"/>
          <a:stretch>
            <a:fillRect/>
          </a:stretch>
        </p:blipFill>
        <p:spPr>
          <a:xfrm>
            <a:off x="1386205" y="4104005"/>
            <a:ext cx="2373630" cy="2373630"/>
          </a:xfrm>
          <a:prstGeom prst="rect">
            <a:avLst/>
          </a:prstGeom>
        </p:spPr>
      </p:pic>
      <p:pic>
        <p:nvPicPr>
          <p:cNvPr id="4" name="图片 3" descr="out2"/>
          <p:cNvPicPr>
            <a:picLocks noChangeAspect="1"/>
          </p:cNvPicPr>
          <p:nvPr/>
        </p:nvPicPr>
        <p:blipFill>
          <a:blip r:embed="rId3"/>
          <a:stretch>
            <a:fillRect/>
          </a:stretch>
        </p:blipFill>
        <p:spPr>
          <a:xfrm>
            <a:off x="5842635" y="1638300"/>
            <a:ext cx="4388485" cy="438848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1071569" y="441936"/>
            <a:ext cx="10515600" cy="1325563"/>
          </a:xfrm>
        </p:spPr>
        <p:txBody>
          <a:bodyPr/>
          <a:p>
            <a:r>
              <a:rPr lang="zh-CN" altLang="en-US" b="1" smtClean="0">
                <a:sym typeface="+mn-ea"/>
              </a:rPr>
              <a:t>基于清晰度的融合</a:t>
            </a:r>
            <a:r>
              <a:rPr lang="en-US" altLang="zh-CN" b="1" smtClean="0">
                <a:sym typeface="Symbol" panose="05050102010706020507" pitchFamily="18" charset="2"/>
              </a:rPr>
              <a:t>—</a:t>
            </a:r>
            <a:r>
              <a:rPr lang="zh-CN" altLang="en-US" b="1" smtClean="0">
                <a:sym typeface="Symbol" panose="05050102010706020507" pitchFamily="18" charset="2"/>
              </a:rPr>
              <a:t>效果</a:t>
            </a:r>
            <a:r>
              <a:rPr lang="en-US" altLang="zh-CN" b="1" smtClean="0">
                <a:sym typeface="Symbol" panose="05050102010706020507" pitchFamily="18" charset="2"/>
              </a:rPr>
              <a:t>(2)</a:t>
            </a:r>
            <a:br>
              <a:rPr lang="zh-CN" altLang="en-US" smtClean="0"/>
            </a:br>
            <a:endParaRPr lang="zh-CN" altLang="en-US"/>
          </a:p>
        </p:txBody>
      </p:sp>
      <p:pic>
        <p:nvPicPr>
          <p:cNvPr id="23" name="图片 23" descr="Block_1"/>
          <p:cNvPicPr>
            <a:picLocks noChangeAspect="1"/>
          </p:cNvPicPr>
          <p:nvPr/>
        </p:nvPicPr>
        <p:blipFill>
          <a:blip r:embed="rId1"/>
          <a:stretch>
            <a:fillRect/>
          </a:stretch>
        </p:blipFill>
        <p:spPr>
          <a:xfrm>
            <a:off x="882015" y="1203325"/>
            <a:ext cx="3169285" cy="2377440"/>
          </a:xfrm>
          <a:prstGeom prst="rect">
            <a:avLst/>
          </a:prstGeom>
        </p:spPr>
      </p:pic>
      <p:pic>
        <p:nvPicPr>
          <p:cNvPr id="24" name="图片 24" descr="Block_2"/>
          <p:cNvPicPr>
            <a:picLocks noChangeAspect="1"/>
          </p:cNvPicPr>
          <p:nvPr/>
        </p:nvPicPr>
        <p:blipFill>
          <a:blip r:embed="rId2"/>
          <a:stretch>
            <a:fillRect/>
          </a:stretch>
        </p:blipFill>
        <p:spPr>
          <a:xfrm>
            <a:off x="882015" y="3902710"/>
            <a:ext cx="3179445" cy="2385695"/>
          </a:xfrm>
          <a:prstGeom prst="rect">
            <a:avLst/>
          </a:prstGeom>
        </p:spPr>
      </p:pic>
      <p:pic>
        <p:nvPicPr>
          <p:cNvPr id="25" name="图片 25" descr="out2"/>
          <p:cNvPicPr>
            <a:picLocks noChangeAspect="1"/>
          </p:cNvPicPr>
          <p:nvPr/>
        </p:nvPicPr>
        <p:blipFill>
          <a:blip r:embed="rId3"/>
          <a:stretch>
            <a:fillRect/>
          </a:stretch>
        </p:blipFill>
        <p:spPr>
          <a:xfrm>
            <a:off x="5382895" y="1993900"/>
            <a:ext cx="5202555" cy="3903345"/>
          </a:xfrm>
          <a:prstGeom prst="rect">
            <a:avLst/>
          </a:prstGeom>
        </p:spPr>
      </p:pic>
    </p:spTree>
  </p:cSld>
  <p:clrMapOvr>
    <a:masterClrMapping/>
  </p:clrMapOvr>
</p:sld>
</file>

<file path=ppt/tags/tag1.xml><?xml version="1.0" encoding="utf-8"?>
<p:tagLst xmlns:p="http://schemas.openxmlformats.org/presentationml/2006/main">
  <p:tag name="PA" val="v4.0.0"/>
</p:tagLst>
</file>

<file path=ppt/tags/tag2.xml><?xml version="1.0" encoding="utf-8"?>
<p:tagLst xmlns:p="http://schemas.openxmlformats.org/presentationml/2006/main">
  <p:tag name="PA" val="v4.0.0"/>
</p:tagLst>
</file>

<file path=ppt/tags/tag3.xml><?xml version="1.0" encoding="utf-8"?>
<p:tagLst xmlns:p="http://schemas.openxmlformats.org/presentationml/2006/main">
  <p:tag name="PA" val="v4.0.0"/>
</p:tagLst>
</file>

<file path=ppt/tags/tag4.xml><?xml version="1.0" encoding="utf-8"?>
<p:tagLst xmlns:p="http://schemas.openxmlformats.org/presentationml/2006/main">
  <p:tag name="PA" val="v4.0.0"/>
</p:tagLst>
</file>

<file path=ppt/tags/tag5.xml><?xml version="1.0" encoding="utf-8"?>
<p:tagLst xmlns:p="http://schemas.openxmlformats.org/presentationml/2006/main">
  <p:tag name="ISPRING_PRESENTATION_TITLE" val="1"/>
  <p:tag name="ISPRING_FIRST_PUBLISH" val="1"/>
  <p:tag name="COMMONDATA" val="eyJoZGlkIjoiOWUzZDdmZTMzOTRlYmI1MzM2YzRiMDE0MTIzMGQ4NzUifQ=="/>
</p:tagLst>
</file>

<file path=ppt/theme/theme1.xml><?xml version="1.0" encoding="utf-8"?>
<a:theme xmlns:a="http://schemas.openxmlformats.org/drawingml/2006/main" name="千图网海量PPT模板www.58pic.com ​​">
  <a:themeElements>
    <a:clrScheme name="自定义 2529">
      <a:dk1>
        <a:sysClr val="windowText" lastClr="000000"/>
      </a:dk1>
      <a:lt1>
        <a:sysClr val="window" lastClr="FFFFFF"/>
      </a:lt1>
      <a:dk2>
        <a:srgbClr val="44546A"/>
      </a:dk2>
      <a:lt2>
        <a:srgbClr val="E7E6E6"/>
      </a:lt2>
      <a:accent1>
        <a:srgbClr val="457BD3"/>
      </a:accent1>
      <a:accent2>
        <a:srgbClr val="457BD3"/>
      </a:accent2>
      <a:accent3>
        <a:srgbClr val="457BD3"/>
      </a:accent3>
      <a:accent4>
        <a:srgbClr val="457BD3"/>
      </a:accent4>
      <a:accent5>
        <a:srgbClr val="457BD3"/>
      </a:accent5>
      <a:accent6>
        <a:srgbClr val="457BD3"/>
      </a:accent6>
      <a:hlink>
        <a:srgbClr val="457BD3"/>
      </a:hlink>
      <a:folHlink>
        <a:srgbClr val="457BD3"/>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1437</Words>
  <Application>WPS 演示</Application>
  <PresentationFormat>宽屏</PresentationFormat>
  <Paragraphs>162</Paragraphs>
  <Slides>36</Slides>
  <Notes>24</Notes>
  <HiddenSlides>0</HiddenSlides>
  <MMClips>0</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36</vt:i4>
      </vt:variant>
    </vt:vector>
  </HeadingPairs>
  <TitlesOfParts>
    <vt:vector size="56" baseType="lpstr">
      <vt:lpstr>Arial</vt:lpstr>
      <vt:lpstr>宋体</vt:lpstr>
      <vt:lpstr>Wingdings</vt:lpstr>
      <vt:lpstr>字魂58号-创中黑</vt:lpstr>
      <vt:lpstr>黑体</vt:lpstr>
      <vt:lpstr>Calibri</vt:lpstr>
      <vt:lpstr>Montserrat</vt:lpstr>
      <vt:lpstr>Hiragino Sans GB W3</vt:lpstr>
      <vt:lpstr>Symbol</vt:lpstr>
      <vt:lpstr>等线</vt:lpstr>
      <vt:lpstr>微软雅黑</vt:lpstr>
      <vt:lpstr>Arial Unicode MS</vt:lpstr>
      <vt:lpstr>Calibri</vt:lpstr>
      <vt:lpstr>Simply City Light</vt:lpstr>
      <vt:lpstr>SimSun-ExtB</vt:lpstr>
      <vt:lpstr>经典综艺体简</vt:lpstr>
      <vt:lpstr>等线 Light</vt:lpstr>
      <vt:lpstr>Segoe Print</vt:lpstr>
      <vt:lpstr>Yu Gothic UI Light</vt:lpstr>
      <vt:lpstr>千图网海量PPT模板www.58pic.com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基于清晰度的融合—效果(1)</vt:lpstr>
      <vt:lpstr>基于清晰度的融合—效果(2) </vt:lpstr>
      <vt:lpstr>基于清晰度的融合—效果(3) </vt:lpstr>
      <vt:lpstr>基于清晰度的融合—效果(4)</vt:lpstr>
      <vt:lpstr>融合图像分块图</vt:lpstr>
      <vt:lpstr>PowerPoint 演示文稿</vt:lpstr>
      <vt:lpstr>定义结构体</vt:lpstr>
      <vt:lpstr>print函数打印图像信息</vt:lpstr>
      <vt:lpstr>read_image函数读取图像数据</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设计过程中的问题及其解决方案 </vt:lpstr>
      <vt:lpstr>设计过程中的错误及其原因分析</vt:lpstr>
      <vt:lpstr>体会和收获</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dc:title>
  <dc:creator>asus</dc:creator>
  <cp:lastModifiedBy>刘继佳</cp:lastModifiedBy>
  <cp:revision>56</cp:revision>
  <dcterms:created xsi:type="dcterms:W3CDTF">2018-04-10T04:31:00Z</dcterms:created>
  <dcterms:modified xsi:type="dcterms:W3CDTF">2022-05-31T08:56:57Z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250D3DE99E854309AB6C557AE05348F7</vt:lpwstr>
  </property>
  <property fmtid="{D5CDD505-2E9C-101B-9397-08002B2CF9AE}" pid="3" name="KSOProductBuildVer">
    <vt:lpwstr>2052-11.1.0.11744</vt:lpwstr>
  </property>
</Properties>
</file>